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9"/>
  </p:notesMasterIdLst>
  <p:sldIdLst>
    <p:sldId id="498" r:id="rId2"/>
    <p:sldId id="500" r:id="rId3"/>
    <p:sldId id="513" r:id="rId4"/>
    <p:sldId id="514" r:id="rId5"/>
    <p:sldId id="515" r:id="rId6"/>
    <p:sldId id="516" r:id="rId7"/>
    <p:sldId id="512" r:id="rId8"/>
    <p:sldId id="518" r:id="rId9"/>
    <p:sldId id="519" r:id="rId10"/>
    <p:sldId id="520" r:id="rId11"/>
    <p:sldId id="521" r:id="rId12"/>
    <p:sldId id="522" r:id="rId13"/>
    <p:sldId id="511" r:id="rId14"/>
    <p:sldId id="546" r:id="rId15"/>
    <p:sldId id="525" r:id="rId16"/>
    <p:sldId id="526" r:id="rId17"/>
    <p:sldId id="524" r:id="rId18"/>
    <p:sldId id="532" r:id="rId19"/>
    <p:sldId id="533" r:id="rId20"/>
    <p:sldId id="527" r:id="rId21"/>
    <p:sldId id="534" r:id="rId22"/>
    <p:sldId id="535" r:id="rId23"/>
    <p:sldId id="528" r:id="rId24"/>
    <p:sldId id="536" r:id="rId25"/>
    <p:sldId id="529" r:id="rId26"/>
    <p:sldId id="537" r:id="rId27"/>
    <p:sldId id="538" r:id="rId28"/>
    <p:sldId id="530" r:id="rId29"/>
    <p:sldId id="539" r:id="rId30"/>
    <p:sldId id="523" r:id="rId31"/>
    <p:sldId id="547" r:id="rId32"/>
    <p:sldId id="540" r:id="rId33"/>
    <p:sldId id="548" r:id="rId34"/>
    <p:sldId id="543" r:id="rId35"/>
    <p:sldId id="551" r:id="rId36"/>
    <p:sldId id="545" r:id="rId37"/>
    <p:sldId id="550" r:id="rId38"/>
  </p:sldIdLst>
  <p:sldSz cx="9144000" cy="6858000" type="screen4x3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0504" id="{6B05AE71-1765-4A91-A74E-926532E64988}">
          <p14:sldIdLst>
            <p14:sldId id="498"/>
            <p14:sldId id="500"/>
            <p14:sldId id="513"/>
            <p14:sldId id="514"/>
            <p14:sldId id="515"/>
            <p14:sldId id="516"/>
            <p14:sldId id="512"/>
            <p14:sldId id="518"/>
            <p14:sldId id="519"/>
            <p14:sldId id="520"/>
            <p14:sldId id="521"/>
            <p14:sldId id="522"/>
            <p14:sldId id="511"/>
            <p14:sldId id="546"/>
            <p14:sldId id="525"/>
            <p14:sldId id="526"/>
            <p14:sldId id="524"/>
            <p14:sldId id="532"/>
            <p14:sldId id="533"/>
            <p14:sldId id="527"/>
            <p14:sldId id="534"/>
            <p14:sldId id="535"/>
            <p14:sldId id="528"/>
            <p14:sldId id="536"/>
            <p14:sldId id="529"/>
            <p14:sldId id="537"/>
            <p14:sldId id="538"/>
            <p14:sldId id="530"/>
            <p14:sldId id="539"/>
            <p14:sldId id="523"/>
            <p14:sldId id="547"/>
            <p14:sldId id="540"/>
            <p14:sldId id="548"/>
            <p14:sldId id="543"/>
            <p14:sldId id="551"/>
            <p14:sldId id="545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72">
          <p15:clr>
            <a:srgbClr val="A4A3A4"/>
          </p15:clr>
        </p15:guide>
        <p15:guide id="4" pos="5492">
          <p15:clr>
            <a:srgbClr val="A4A3A4"/>
          </p15:clr>
        </p15:guide>
        <p15:guide id="5" pos="5488">
          <p15:clr>
            <a:srgbClr val="A4A3A4"/>
          </p15:clr>
        </p15:guide>
        <p15:guide id="6" orient="horz" pos="3974">
          <p15:clr>
            <a:srgbClr val="A4A3A4"/>
          </p15:clr>
        </p15:guide>
        <p15:guide id="7" orient="horz" pos="799">
          <p15:clr>
            <a:srgbClr val="A4A3A4"/>
          </p15:clr>
        </p15:guide>
        <p15:guide id="8" orient="horz" pos="39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1">
          <p15:clr>
            <a:srgbClr val="A4A3A4"/>
          </p15:clr>
        </p15:guide>
        <p15:guide id="3" orient="horz" pos="3127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9" roundtripDataSignature="AMtx7mhMPcv4s9mTXYyQOM7jdku2uKK+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0BFD76-106E-4FCC-925F-8BA72BBED218}">
  <a:tblStyle styleId="{D80BFD76-106E-4FCC-925F-8BA72BBED21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E444F93-220A-4593-AC20-B635CFBBC6EE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F62E947-953F-4DD9-8C99-7CE930B2755D}" styleName="Table_2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6" autoAdjust="0"/>
    <p:restoredTop sz="94859" autoAdjust="0"/>
  </p:normalViewPr>
  <p:slideViewPr>
    <p:cSldViewPr snapToGrid="0">
      <p:cViewPr varScale="1">
        <p:scale>
          <a:sx n="126" d="100"/>
          <a:sy n="126" d="100"/>
        </p:scale>
        <p:origin x="1354" y="96"/>
      </p:cViewPr>
      <p:guideLst>
        <p:guide orient="horz" pos="2160"/>
        <p:guide pos="2880"/>
        <p:guide pos="272"/>
        <p:guide pos="5492"/>
        <p:guide pos="5488"/>
        <p:guide orient="horz" pos="3974"/>
        <p:guide orient="horz" pos="799"/>
        <p:guide orient="horz" pos="39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8"/>
        <p:guide pos="2141"/>
        <p:guide orient="horz"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10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11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1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555628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9465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5393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0079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1318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5737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8578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7456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42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64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7637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3596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2732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59604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141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8551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9904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888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9451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3893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42029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0252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3305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1070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9678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78328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8868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858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2453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60799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34997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1753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1502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9913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7337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02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0651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25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_자유형">
  <p:cSld name="본문_자유형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47"/>
          <p:cNvCxnSpPr/>
          <p:nvPr/>
        </p:nvCxnSpPr>
        <p:spPr>
          <a:xfrm>
            <a:off x="252048" y="620688"/>
            <a:ext cx="8639908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Google Shape;31;p47"/>
          <p:cNvSpPr txBox="1">
            <a:spLocks noGrp="1"/>
          </p:cNvSpPr>
          <p:nvPr>
            <p:ph type="body" idx="1"/>
          </p:nvPr>
        </p:nvSpPr>
        <p:spPr>
          <a:xfrm>
            <a:off x="396000" y="118800"/>
            <a:ext cx="648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8"/>
          <p:cNvSpPr txBox="1"/>
          <p:nvPr/>
        </p:nvSpPr>
        <p:spPr>
          <a:xfrm>
            <a:off x="857255" y="560390"/>
            <a:ext cx="3071446" cy="446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-KR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 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8"/>
          <p:cNvSpPr txBox="1"/>
          <p:nvPr/>
        </p:nvSpPr>
        <p:spPr>
          <a:xfrm>
            <a:off x="351697" y="6564521"/>
            <a:ext cx="1263162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Confidential Information</a:t>
            </a:r>
            <a:endParaRPr sz="900" b="0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35;p48"/>
          <p:cNvSpPr txBox="1">
            <a:spLocks noGrp="1"/>
          </p:cNvSpPr>
          <p:nvPr>
            <p:ph type="body" idx="1"/>
          </p:nvPr>
        </p:nvSpPr>
        <p:spPr>
          <a:xfrm>
            <a:off x="885833" y="1214423"/>
            <a:ext cx="5757874" cy="500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rmAutofit/>
          </a:bodyPr>
          <a:lstStyle>
            <a:lvl1pPr marL="457200" lvl="0" indent="-330200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eriod"/>
              <a:defRPr sz="1600"/>
            </a:lvl1pPr>
            <a:lvl2pPr marL="914400" lvl="1" indent="-304800" algn="l">
              <a:lnSpc>
                <a:spcPct val="175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arenR"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8"/>
          <p:cNvSpPr txBox="1">
            <a:spLocks noGrp="1"/>
          </p:cNvSpPr>
          <p:nvPr>
            <p:ph type="dt" idx="10"/>
          </p:nvPr>
        </p:nvSpPr>
        <p:spPr>
          <a:xfrm>
            <a:off x="457200" y="635655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8"/>
          <p:cNvSpPr/>
          <p:nvPr/>
        </p:nvSpPr>
        <p:spPr>
          <a:xfrm>
            <a:off x="8502812" y="6563208"/>
            <a:ext cx="61924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-KR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>
  <p:cSld name="2_제목 및 내용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45"/>
          <p:cNvCxnSpPr/>
          <p:nvPr/>
        </p:nvCxnSpPr>
        <p:spPr>
          <a:xfrm>
            <a:off x="163815" y="577708"/>
            <a:ext cx="8825828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45"/>
          <p:cNvSpPr/>
          <p:nvPr/>
        </p:nvSpPr>
        <p:spPr>
          <a:xfrm>
            <a:off x="8502812" y="6563208"/>
            <a:ext cx="61924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-KR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531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>
            <a:spLocks noGrp="1"/>
          </p:cNvSpPr>
          <p:nvPr>
            <p:ph type="title"/>
          </p:nvPr>
        </p:nvSpPr>
        <p:spPr>
          <a:xfrm>
            <a:off x="457206" y="274639"/>
            <a:ext cx="822960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44"/>
          <p:cNvSpPr txBox="1">
            <a:spLocks noGrp="1"/>
          </p:cNvSpPr>
          <p:nvPr>
            <p:ph type="body" idx="1"/>
          </p:nvPr>
        </p:nvSpPr>
        <p:spPr>
          <a:xfrm>
            <a:off x="457206" y="1600206"/>
            <a:ext cx="8229601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44"/>
          <p:cNvSpPr txBox="1">
            <a:spLocks noGrp="1"/>
          </p:cNvSpPr>
          <p:nvPr>
            <p:ph type="dt" idx="10"/>
          </p:nvPr>
        </p:nvSpPr>
        <p:spPr>
          <a:xfrm>
            <a:off x="457200" y="635655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pic>
        <p:nvPicPr>
          <p:cNvPr id="13" name="Google Shape;13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30164" y="44624"/>
            <a:ext cx="1661723" cy="6454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11" Type="http://schemas.openxmlformats.org/officeDocument/2006/relationships/image" Target="../media/image53.sv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5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../media/image7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5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5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5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10" Type="http://schemas.openxmlformats.org/officeDocument/2006/relationships/image" Target="../media/image80.webp"/><Relationship Id="rId4" Type="http://schemas.openxmlformats.org/officeDocument/2006/relationships/image" Target="../media/image68.png"/><Relationship Id="rId9" Type="http://schemas.openxmlformats.org/officeDocument/2006/relationships/image" Target="../media/image7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11" Type="http://schemas.openxmlformats.org/officeDocument/2006/relationships/image" Target="../media/image91.jpeg"/><Relationship Id="rId5" Type="http://schemas.openxmlformats.org/officeDocument/2006/relationships/image" Target="../media/image86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5.jpeg"/><Relationship Id="rId9" Type="http://schemas.openxmlformats.org/officeDocument/2006/relationships/hyperlink" Target="https://training.linuxfoundation.org/full-catalog/?_sft_product_type=certification" TargetMode="External"/><Relationship Id="rId1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11" Type="http://schemas.openxmlformats.org/officeDocument/2006/relationships/image" Target="../media/image91.jpeg"/><Relationship Id="rId5" Type="http://schemas.openxmlformats.org/officeDocument/2006/relationships/image" Target="../media/image86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5.jpeg"/><Relationship Id="rId9" Type="http://schemas.openxmlformats.org/officeDocument/2006/relationships/hyperlink" Target="https://training.linuxfoundation.org/full-catalog/?_sft_product_type=certification" TargetMode="External"/><Relationship Id="rId1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11" Type="http://schemas.openxmlformats.org/officeDocument/2006/relationships/image" Target="../media/image92.jpeg"/><Relationship Id="rId5" Type="http://schemas.openxmlformats.org/officeDocument/2006/relationships/image" Target="../media/image86.png"/><Relationship Id="rId10" Type="http://schemas.openxmlformats.org/officeDocument/2006/relationships/image" Target="../media/image91.jpeg"/><Relationship Id="rId4" Type="http://schemas.openxmlformats.org/officeDocument/2006/relationships/image" Target="../media/image85.jpe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30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://www.example.com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 교육과정 강의 일정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" name="이등변 삼각형 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4605424" y="2245298"/>
            <a:ext cx="4393975" cy="201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01	</a:t>
            </a:r>
            <a:r>
              <a:rPr lang="en-US" altLang="ko-KR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</a:t>
            </a:r>
            <a:r>
              <a:rPr lang="ko-KR" altLang="en-US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서비스 </a:t>
            </a:r>
            <a:r>
              <a:rPr lang="ko-KR" altLang="en-US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분류별</a:t>
            </a:r>
            <a:r>
              <a:rPr lang="ko-KR" altLang="en-US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소개</a:t>
            </a:r>
            <a:endParaRPr lang="en-US" altLang="ko-KR" i="0" u="none" strike="noStrike" cap="none" dirty="0" smtClean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r>
              <a:rPr 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02	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상에서의 데이터 엔지니어링 시연</a:t>
            </a: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r>
              <a:rPr 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03	</a:t>
            </a:r>
            <a:r>
              <a:rPr lang="ko-KR" alt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관련 자격증 소개 및 마무리</a:t>
            </a: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Google Shape;28;p1"/>
          <p:cNvSpPr txBox="1"/>
          <p:nvPr/>
        </p:nvSpPr>
        <p:spPr>
          <a:xfrm>
            <a:off x="4605424" y="975455"/>
            <a:ext cx="4211572" cy="44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Cloud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에서의 데이터 엔지니어링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184276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25947" y="786920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엔지니어링의 개요 및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실무에서의 데이터 엔지니어링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 범위 안내 및 기초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46" y="2010332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구성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Sub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Main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46" y="2979828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End-to-End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프로젝트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아키텍처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45" y="3949324"/>
            <a:ext cx="37036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4</a:t>
            </a:r>
            <a:r>
              <a:rPr lang="ko-KR" altLang="en-US" sz="1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Apache Spark</a:t>
            </a:r>
            <a:r>
              <a:rPr lang="ko-KR" altLang="en-US" sz="1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의 개요 및 실습</a:t>
            </a:r>
            <a:endParaRPr lang="en-US" altLang="ko-KR" sz="1200" b="1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파이프라인 프로젝트 리뷰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Apache Spark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en-US" altLang="ko-KR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Pyspark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환경구성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과제 안내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945" y="5426652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5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Cloud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에서의 데이터 엔지니어링</a:t>
            </a:r>
            <a:endParaRPr lang="en-US" altLang="ko-KR" sz="1200" b="1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Spark SQL &amp; ML </a:t>
            </a:r>
            <a:r>
              <a:rPr lang="ko-KR" altLang="en-US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</a:t>
            </a:r>
            <a:endParaRPr lang="en-US" altLang="ko-KR" sz="1100" b="1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AWS </a:t>
            </a:r>
            <a:r>
              <a:rPr lang="ko-KR" altLang="en-US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서비스를 이용한 데이터 처리</a:t>
            </a:r>
            <a:endParaRPr lang="en-US" altLang="ko-KR" sz="1100" b="1" dirty="0" smtClean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AWS </a:t>
            </a:r>
            <a:r>
              <a:rPr lang="ko-KR" altLang="en-US" sz="11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 </a:t>
            </a:r>
            <a:r>
              <a:rPr lang="en-US" altLang="ko-KR" sz="11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b="1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 자격증 </a:t>
            </a:r>
            <a:r>
              <a:rPr lang="ko-KR" altLang="en-US" sz="1100" b="1" dirty="0" smtClean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b="1" dirty="0">
              <a:solidFill>
                <a:schemeClr val="tx1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73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Container Service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6" name="Google Shape;738;p139"/>
          <p:cNvGraphicFramePr/>
          <p:nvPr>
            <p:extLst>
              <p:ext uri="{D42A27DB-BD31-4B8C-83A1-F6EECF244321}">
                <p14:modId xmlns:p14="http://schemas.microsoft.com/office/powerpoint/2010/main" val="766619339"/>
              </p:ext>
            </p:extLst>
          </p:nvPr>
        </p:nvGraphicFramePr>
        <p:xfrm>
          <a:off x="285720" y="1388009"/>
          <a:ext cx="8406700" cy="40512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AWS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클라우드와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On-Premise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센터에서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Kubernetes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를 실행하는데 사용되는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관리형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Kubernetes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서비스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Kubernetes Control </a:t>
                      </a:r>
                      <a:r>
                        <a:rPr 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Plaine</a:t>
                      </a: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가용성과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확장성을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관리하며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AWS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Fargate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또는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Amazon EC2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를 인프라 옵션으로 선택할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 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Eksctl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과 같은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cli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명령어 옵션 제공으로 손쉽게 클러스터 구축 및 관리 가능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애플리케이션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Image, Artifact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를 안정적으로 배포할 수 있도록 뛰어난 성능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호스팅을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제공하는 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완전관리형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컨테이너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레지스트리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Amazon ECS, EKS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등에서 컨테이너 이미지를 보다 빠르게 액세스하고 가용성을 개선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컨테이너화된 애플리케이션의 손쉬운 배포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관리 및 크기 조정을 지원하는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컨테이너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오케스트레이션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CI/CD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와 자동화 도구를 사용하여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클라우드에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수천 개의 컨테이너 운영 가능함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Auto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Scaling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가능으로 효율적으로 컴퓨팅 자원 관리할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5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서버를 관리하지 않고도 애플리케이션 구축에 초점을 맞출 수 있도록 지원하는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종량제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서버리스 컴퓨팅 엔진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Amazon ECS, Amazon EKS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와 호환되며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자동으로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Container Image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빌드부터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애플리케이션 실행과 관리 기능 지원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Graphic 23">
            <a:extLst>
              <a:ext uri="{FF2B5EF4-FFF2-40B4-BE49-F238E27FC236}">
                <a16:creationId xmlns:a16="http://schemas.microsoft.com/office/drawing/2014/main" id="{146AF498-932B-AB46-916F-2107FD83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78" y="1875123"/>
            <a:ext cx="543958" cy="543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14">
            <a:extLst>
              <a:ext uri="{FF2B5EF4-FFF2-40B4-BE49-F238E27FC236}">
                <a16:creationId xmlns:a16="http://schemas.microsoft.com/office/drawing/2014/main" id="{B98AB9A1-98AA-DF41-A3E2-BE832F62D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20" y="4682141"/>
            <a:ext cx="543958" cy="543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5A05B158-B70B-5F4F-B0E2-17894FAAF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213" y="1970344"/>
            <a:ext cx="19814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Elastic Kubernetes Service (Amazon EKS)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933720B4-CBF6-E845-AF9C-2E1657F74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320" y="4837189"/>
            <a:ext cx="199115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Fargate</a:t>
            </a:r>
          </a:p>
        </p:txBody>
      </p:sp>
      <p:pic>
        <p:nvPicPr>
          <p:cNvPr id="15" name="Graphic 18">
            <a:extLst>
              <a:ext uri="{FF2B5EF4-FFF2-40B4-BE49-F238E27FC236}">
                <a16:creationId xmlns:a16="http://schemas.microsoft.com/office/drawing/2014/main" id="{BF37C822-FC3E-9E4A-BB66-12AA7CB10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20" y="3801305"/>
            <a:ext cx="543958" cy="543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20">
            <a:extLst>
              <a:ext uri="{FF2B5EF4-FFF2-40B4-BE49-F238E27FC236}">
                <a16:creationId xmlns:a16="http://schemas.microsoft.com/office/drawing/2014/main" id="{551ECD4A-64DB-5341-8602-528EB5991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20" y="2874441"/>
            <a:ext cx="543958" cy="543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22">
            <a:extLst>
              <a:ext uri="{FF2B5EF4-FFF2-40B4-BE49-F238E27FC236}">
                <a16:creationId xmlns:a16="http://schemas.microsoft.com/office/drawing/2014/main" id="{6F6B2AFB-79A6-2645-A53D-76566242E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213" y="2928706"/>
            <a:ext cx="19925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Elastic Container Registry (Amazon ECR)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360CF8-FE05-D047-8299-36B10F874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3845" y="3871436"/>
            <a:ext cx="20008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Elastic Container Service (Amazon ECS)</a:t>
            </a:r>
          </a:p>
        </p:txBody>
      </p:sp>
    </p:spTree>
    <p:extLst>
      <p:ext uri="{BB962C8B-B14F-4D97-AF65-F5344CB8AC3E}">
        <p14:creationId xmlns:p14="http://schemas.microsoft.com/office/powerpoint/2010/main" val="3719769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Developer Tool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6" name="Google Shape;738;p139"/>
          <p:cNvGraphicFramePr/>
          <p:nvPr>
            <p:extLst>
              <p:ext uri="{D42A27DB-BD31-4B8C-83A1-F6EECF244321}">
                <p14:modId xmlns:p14="http://schemas.microsoft.com/office/powerpoint/2010/main" val="2253129019"/>
              </p:ext>
            </p:extLst>
          </p:nvPr>
        </p:nvGraphicFramePr>
        <p:xfrm>
          <a:off x="285720" y="1388009"/>
          <a:ext cx="8406700" cy="382015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Private </a:t>
                      </a:r>
                      <a:r>
                        <a:rPr lang="en-US" altLang="ko-KR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Git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Repository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호스팅하는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관리형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소스제어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Git</a:t>
                      </a: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Standard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기능 지원으로 기존 </a:t>
                      </a:r>
                      <a:r>
                        <a:rPr lang="en-US" altLang="ko-KR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Git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기반 툴과 원활하게 지원 가능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소스코드를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컴파일하는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단계부터 테스트 실행 후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SW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패키지를 개발하여 배포하는 단계까지 마칠 수 있는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완전관리형의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지속적 통합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(Continuous Integration)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서비스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빠르고 안정적인 애플리케이션 및 인프라 업데이트를 위해 릴리스 파이프라인을 자동화하는데 도움이 되는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완전관리형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지속적 전달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(Continuous Deliver)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서비스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5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Amazon EC2, AWS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Fargate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AWS Lambda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등 다양한 컴퓨팅 서비스에 대한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SW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배포를 자동화하는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지속적 배포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(Continuous Deployment)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SW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릴리스 프로세스나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CD Chain(AWS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CodePipeline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GitHub Actions, Jenkins)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과도 통합할 수 있음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Graphic 23">
            <a:extLst>
              <a:ext uri="{FF2B5EF4-FFF2-40B4-BE49-F238E27FC236}">
                <a16:creationId xmlns:a16="http://schemas.microsoft.com/office/drawing/2014/main" id="{4195114D-A1FD-B441-86FA-58F93E67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49" y="4428307"/>
            <a:ext cx="621160" cy="62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21">
            <a:extLst>
              <a:ext uri="{FF2B5EF4-FFF2-40B4-BE49-F238E27FC236}">
                <a16:creationId xmlns:a16="http://schemas.microsoft.com/office/drawing/2014/main" id="{6E1A5583-0529-5D46-98E2-982352EFA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49" y="1917250"/>
            <a:ext cx="621160" cy="62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9">
            <a:extLst>
              <a:ext uri="{FF2B5EF4-FFF2-40B4-BE49-F238E27FC236}">
                <a16:creationId xmlns:a16="http://schemas.microsoft.com/office/drawing/2014/main" id="{70ABF1B1-099A-1647-8323-287578B71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41" y="2784631"/>
            <a:ext cx="621160" cy="62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2D786D87-1521-184E-9326-F6C64F538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7706" y="3075454"/>
            <a:ext cx="20094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A801835D-3016-AF40-826C-2A3F2B89B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229" y="2104689"/>
            <a:ext cx="199833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CodeCommit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47EC3C-0156-034C-875F-4BEEAA1F6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236" y="4615776"/>
            <a:ext cx="193014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CodeDeploy</a:t>
            </a:r>
          </a:p>
        </p:txBody>
      </p:sp>
      <p:pic>
        <p:nvPicPr>
          <p:cNvPr id="17" name="Graphic 6">
            <a:extLst>
              <a:ext uri="{FF2B5EF4-FFF2-40B4-BE49-F238E27FC236}">
                <a16:creationId xmlns:a16="http://schemas.microsoft.com/office/drawing/2014/main" id="{6DAD654E-E119-A544-A306-B72A8B1EE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49" y="3630934"/>
            <a:ext cx="621160" cy="62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E887444F-3FEC-A145-98AF-5C8B08A0C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236" y="3818403"/>
            <a:ext cx="196632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CodePipeline</a:t>
            </a:r>
          </a:p>
        </p:txBody>
      </p:sp>
    </p:spTree>
    <p:extLst>
      <p:ext uri="{BB962C8B-B14F-4D97-AF65-F5344CB8AC3E}">
        <p14:creationId xmlns:p14="http://schemas.microsoft.com/office/powerpoint/2010/main" val="1070269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Machine Learning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6" name="Google Shape;738;p139"/>
          <p:cNvGraphicFramePr/>
          <p:nvPr>
            <p:extLst>
              <p:ext uri="{D42A27DB-BD31-4B8C-83A1-F6EECF244321}">
                <p14:modId xmlns:p14="http://schemas.microsoft.com/office/powerpoint/2010/main" val="3358390449"/>
              </p:ext>
            </p:extLst>
          </p:nvPr>
        </p:nvGraphicFramePr>
        <p:xfrm>
          <a:off x="285720" y="1388009"/>
          <a:ext cx="8406700" cy="40512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완전관리형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인프라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도구 및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워크플로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제공으로 쉽게 기계학습 모델을 구축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훈련 및 배포하는 통합 서비스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SageMaker</a:t>
                      </a: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Canvas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를 통해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비즈니스 분석가에서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시각적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인터페이스 제공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SageMaker</a:t>
                      </a:r>
                      <a:r>
                        <a:rPr 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Studio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를 사용하여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데이터셋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준비하고 모델을 구축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훈련 및 배포 가능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SageMaker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MLOps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를 통해 대규모로 모델을 배포 및 관리 가능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클라우드에서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딥러닝을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가속화할 수 있는 인프라 및 도구 제공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Tensorflow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PyTorch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Apache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MXNet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Keras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등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인기있는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딥러닝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프레임워크와 인터페이스가 사전 설치된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Amazon EC2 P3 Instance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시작으로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딥러닝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애플리케이션을 빠르게 구축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사용자 지정 기계 학습 환경을 쉽고 빠르게 배포할 수 있도록 하기 위해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딥러닝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프레임워크와 함께 설치 되는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Docker Image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제공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현재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Tensorflow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Apache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MXNet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Framework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지원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PyTorch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는 아직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미지원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Amazon EKS, Amazon ECS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Amzon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EC2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에 배포할 수 있으며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Amazon ECR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Marketplace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를 통해 무료로 제공됨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5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코드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변경 없이 적절한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GPU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지원 추론 가속을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EC2,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SageMaker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Instance,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또는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ECS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작업에 연결하여 추론 가속을 별도로 구성할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 추론 비용의 최대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75%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절감할 수 있음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Graphic 19">
            <a:extLst>
              <a:ext uri="{FF2B5EF4-FFF2-40B4-BE49-F238E27FC236}">
                <a16:creationId xmlns:a16="http://schemas.microsoft.com/office/drawing/2014/main" id="{DBC13B7F-7677-5940-A8E6-F68BA9323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11" y="4745994"/>
            <a:ext cx="556089" cy="556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A8B20D-C354-4747-B264-9A5154C12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586" y="4843940"/>
            <a:ext cx="16729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Elastic</a:t>
            </a:r>
            <a:b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</a:br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Inference</a:t>
            </a:r>
          </a:p>
        </p:txBody>
      </p:sp>
      <p:pic>
        <p:nvPicPr>
          <p:cNvPr id="13" name="Graphic 22">
            <a:extLst>
              <a:ext uri="{FF2B5EF4-FFF2-40B4-BE49-F238E27FC236}">
                <a16:creationId xmlns:a16="http://schemas.microsoft.com/office/drawing/2014/main" id="{8B426346-8D30-4041-B389-4ACE29B1F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13" y="1811564"/>
            <a:ext cx="556089" cy="556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27" y="2367653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SageMaker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EE83967E-974A-6449-BF9C-5E5502A95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6278" y="2220385"/>
            <a:ext cx="112968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Notebook</a:t>
            </a: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85FC87BF-E781-7743-A09C-9D4B7FA50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831" y="2210601"/>
            <a:ext cx="112968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EF472D35-082E-0049-BB31-110F6FE8D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1121" y="2189846"/>
            <a:ext cx="112968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Train</a:t>
            </a:r>
          </a:p>
        </p:txBody>
      </p:sp>
      <p:pic>
        <p:nvPicPr>
          <p:cNvPr id="18" name="Graphic 26">
            <a:extLst>
              <a:ext uri="{FF2B5EF4-FFF2-40B4-BE49-F238E27FC236}">
                <a16:creationId xmlns:a16="http://schemas.microsoft.com/office/drawing/2014/main" id="{20F49256-F0BE-AB47-9609-49A02271B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296" y="1901988"/>
            <a:ext cx="333653" cy="33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28">
            <a:extLst>
              <a:ext uri="{FF2B5EF4-FFF2-40B4-BE49-F238E27FC236}">
                <a16:creationId xmlns:a16="http://schemas.microsoft.com/office/drawing/2014/main" id="{8BF37B0C-FB8F-EB45-A0C8-023AAF965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493" y="1899852"/>
            <a:ext cx="333653" cy="33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30">
            <a:extLst>
              <a:ext uri="{FF2B5EF4-FFF2-40B4-BE49-F238E27FC236}">
                <a16:creationId xmlns:a16="http://schemas.microsoft.com/office/drawing/2014/main" id="{C4657178-386D-D049-80D0-590467EF7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54" y="1871825"/>
            <a:ext cx="333653" cy="33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8">
            <a:extLst>
              <a:ext uri="{FF2B5EF4-FFF2-40B4-BE49-F238E27FC236}">
                <a16:creationId xmlns:a16="http://schemas.microsoft.com/office/drawing/2014/main" id="{5D5A0BD6-3669-CD4D-B140-68277BFCE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88" y="2917565"/>
            <a:ext cx="556089" cy="556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81E16D03-AC27-1D40-BC84-4A59C6DB9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609" y="3007022"/>
            <a:ext cx="16068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Deep</a:t>
            </a:r>
            <a:b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</a:br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Learning AMIs</a:t>
            </a:r>
          </a:p>
        </p:txBody>
      </p:sp>
      <p:pic>
        <p:nvPicPr>
          <p:cNvPr id="23" name="Graphic 6">
            <a:extLst>
              <a:ext uri="{FF2B5EF4-FFF2-40B4-BE49-F238E27FC236}">
                <a16:creationId xmlns:a16="http://schemas.microsoft.com/office/drawing/2014/main" id="{1252ADA4-25F6-1F45-AEF2-BA11E52B8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89" y="3841183"/>
            <a:ext cx="556089" cy="556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C7E4F85A-4897-7944-9871-B78DCF3EE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6591" y="3975032"/>
            <a:ext cx="16729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Deep Learning Containers</a:t>
            </a: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413B8869-870B-304F-A17E-558CFBED6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4870" y="2200035"/>
            <a:ext cx="112968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Canvas</a:t>
            </a:r>
          </a:p>
        </p:txBody>
      </p:sp>
      <p:pic>
        <p:nvPicPr>
          <p:cNvPr id="26" name="Graphic 26">
            <a:extLst>
              <a:ext uri="{FF2B5EF4-FFF2-40B4-BE49-F238E27FC236}">
                <a16:creationId xmlns:a16="http://schemas.microsoft.com/office/drawing/2014/main" id="{E990C914-E27E-354E-A1EE-80CB89102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/>
        </p:blipFill>
        <p:spPr bwMode="auto">
          <a:xfrm>
            <a:off x="3314688" y="1937662"/>
            <a:ext cx="274521" cy="274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764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>
              <p:ext uri="{D42A27DB-BD31-4B8C-83A1-F6EECF244321}">
                <p14:modId xmlns:p14="http://schemas.microsoft.com/office/powerpoint/2010/main" val="1062633929"/>
              </p:ext>
            </p:extLst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sp>
        <p:nvSpPr>
          <p:cNvPr id="6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74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/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45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/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255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/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3074" name="Picture 2" descr="Reviewing Amazon Monitron: how good is it? - Sensorf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532" y="1328772"/>
            <a:ext cx="2246607" cy="126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viewing Amazon Monitron: how good is it? - Sensorf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085" y="1342170"/>
            <a:ext cx="2246607" cy="126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323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>
              <p:ext uri="{D42A27DB-BD31-4B8C-83A1-F6EECF244321}">
                <p14:modId xmlns:p14="http://schemas.microsoft.com/office/powerpoint/2010/main" val="2022273826"/>
              </p:ext>
            </p:extLst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361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/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극한의 조건에서 현장 테스트를 마쳤으며 탁월한 보안 및 견고함을 갖춘 컴퓨팅 및 스토리지 호환 디바이스</a:t>
                      </a:r>
                      <a:endParaRPr lang="en-US" altLang="ko-KR" sz="900" u="none" strike="noStrike" cap="none" baseline="0" dirty="0" smtClean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페타바이트급</a:t>
                      </a: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데이터를 오프라인에서 비용 효율적으로 이전할 수 있도록 특별히 구축된 디바이스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596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/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극한의 조건에서 현장 테스트를 마쳤으며 탁월한 보안 및 견고함을 갖춘 컴퓨팅 및 스토리지 호환 디바이스</a:t>
                      </a:r>
                      <a:endParaRPr lang="en-US" altLang="ko-KR" sz="900" u="none" strike="noStrike" cap="none" baseline="0" dirty="0" smtClean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페타바이트급</a:t>
                      </a: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데이터를 오프라인에서 비용 효율적으로 이전할 수 있도록 특별히 구축된 디바이스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5122" name="Picture 2" descr="Amazon reveals AWS Snowmobile, a 45-foot semi-trailer that moves exabytes  of data to the cloud – GeekWi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007" y="1935483"/>
            <a:ext cx="2506546" cy="167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WS Snow Family: An Old Solution to a New Problem | HackerNo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756" y="2026054"/>
            <a:ext cx="1793385" cy="14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3" name="이등변 삼각형 12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732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5;p86">
            <a:extLst>
              <a:ext uri="{FF2B5EF4-FFF2-40B4-BE49-F238E27FC236}">
                <a16:creationId xmlns:a16="http://schemas.microsoft.com/office/drawing/2014/main" id="{133392E9-8FC9-A6A5-7E7B-BA097621234E}"/>
              </a:ext>
            </a:extLst>
          </p:cNvPr>
          <p:cNvSpPr txBox="1"/>
          <p:nvPr/>
        </p:nvSpPr>
        <p:spPr>
          <a:xfrm>
            <a:off x="388665" y="2297426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093" y="778341"/>
            <a:ext cx="5468099" cy="3545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720" y="4323608"/>
            <a:ext cx="5459472" cy="2226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2894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>
              <p:ext uri="{D42A27DB-BD31-4B8C-83A1-F6EECF244321}">
                <p14:modId xmlns:p14="http://schemas.microsoft.com/office/powerpoint/2010/main" val="2792618607"/>
              </p:ext>
            </p:extLst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극한의 조건에서 현장 테스트를 마쳤으며 탁월한 보안 및 견고함을 갖춘 컴퓨팅 및 스토리지 호환 디바이스</a:t>
                      </a:r>
                      <a:endParaRPr lang="en-US" altLang="ko-KR" sz="900" u="none" strike="noStrike" cap="none" baseline="0" dirty="0" smtClean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페타바이트급</a:t>
                      </a: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데이터를 오프라인에서 비용 효율적으로 이전할 수 있도록 특별히 구축된 디바이스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None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Ground Station - AWS Satellite - AWS Video Cata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3" y="3284515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277" y="3477154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Ground Station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2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3" name="이등변 삼각형 12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787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/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극한의 조건에서 현장 테스트를 마쳤으며 탁월한 보안 및 견고함을 갖춘 컴퓨팅 및 스토리지 호환 디바이스</a:t>
                      </a:r>
                      <a:endParaRPr lang="en-US" altLang="ko-KR" sz="900" u="none" strike="noStrike" cap="none" baseline="0" dirty="0" smtClean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페타바이트급</a:t>
                      </a: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데이터를 오프라인에서 비용 효율적으로 이전할 수 있도록 특별히 구축된 디바이스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인공위성 통신을 제어하고 데이터를 처리하며 작업을 확장할 수 있는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Ground Station - AWS Satellite - AWS Video Cata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3" y="3284515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277" y="3477154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Ground Station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2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3" name="이등변 삼각형 12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40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/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극한의 조건에서 현장 테스트를 마쳤으며 탁월한 보안 및 견고함을 갖춘 컴퓨팅 및 스토리지 호환 디바이스</a:t>
                      </a:r>
                      <a:endParaRPr lang="en-US" altLang="ko-KR" sz="900" u="none" strike="noStrike" cap="none" baseline="0" dirty="0" smtClean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페타바이트급</a:t>
                      </a: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데이터를 오프라인에서 비용 효율적으로 이전할 수 있도록 특별히 구축된 디바이스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인공위성 통신을 제어하고 데이터를 처리하며 작업을 확장할 수 있는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Ground Station - AWS Satellite - AWS Video Cata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3" y="3284515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277" y="3477154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Ground Station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13314" name="Picture 2" descr="Amazon launches AWS Ground Station and how it would turn earth observation  industry on its hea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725" y="2914161"/>
            <a:ext cx="2412123" cy="135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Amazon Web Services gets into the space game | ITWe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70" y="2914161"/>
            <a:ext cx="2476525" cy="139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5" name="이등변 삼각형 14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4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>
              <p:ext uri="{D42A27DB-BD31-4B8C-83A1-F6EECF244321}">
                <p14:modId xmlns:p14="http://schemas.microsoft.com/office/powerpoint/2010/main" val="283335844"/>
              </p:ext>
            </p:extLst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극한의 조건에서 현장 테스트를 마쳤으며 탁월한 보안 및 견고함을 갖춘 컴퓨팅 및 스토리지 호환 디바이스</a:t>
                      </a:r>
                      <a:endParaRPr lang="en-US" altLang="ko-KR" sz="900" u="none" strike="noStrike" cap="none" baseline="0" dirty="0" smtClean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페타바이트급</a:t>
                      </a: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데이터를 오프라인에서 비용 효율적으로 이전할 수 있도록 특별히 구축된 디바이스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인공위성 통신을 제어하고 데이터를 처리하며 작업을 확장할 수 있는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None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Ground Station - AWS Satellite - AWS Video Cata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3" y="3284515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azon Braket - AWS Quantum Technologies - AWS Video Catalo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098369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277" y="3477154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Ground Station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99" y="4296477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Bracket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4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5" name="이등변 삼각형 14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2133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/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극한의 조건에서 현장 테스트를 마쳤으며 탁월한 보안 및 견고함을 갖춘 컴퓨팅 및 스토리지 호환 디바이스</a:t>
                      </a:r>
                      <a:endParaRPr lang="en-US" altLang="ko-KR" sz="900" u="none" strike="noStrike" cap="none" baseline="0" dirty="0" smtClean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페타바이트급</a:t>
                      </a: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데이터를 오프라인에서 비용 효율적으로 이전할 수 있도록 특별히 구축된 디바이스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인공위성 통신을 제어하고 데이터를 처리하며 작업을 확장할 수 있는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양자 컴퓨팅을 위한 과학 연구 및 소프트웨어 개발 속도를 높이기 위해 설계된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양자 컴퓨팅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Ground Station - AWS Satellite - AWS Video Cata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3" y="3284515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azon Braket - AWS Quantum Technologies - AWS Video Catalo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098369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277" y="3477154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Ground Station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99" y="4296477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Bracket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4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5" name="이등변 삼각형 14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347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>
              <p:ext uri="{D42A27DB-BD31-4B8C-83A1-F6EECF244321}">
                <p14:modId xmlns:p14="http://schemas.microsoft.com/office/powerpoint/2010/main" val="3868038526"/>
              </p:ext>
            </p:extLst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극한의 조건에서 현장 테스트를 마쳤으며 탁월한 보안 및 견고함을 갖춘 컴퓨팅 및 스토리지 호환 디바이스</a:t>
                      </a:r>
                      <a:endParaRPr lang="en-US" altLang="ko-KR" sz="900" u="none" strike="noStrike" cap="none" baseline="0" dirty="0" smtClean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페타바이트급</a:t>
                      </a: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데이터를 오프라인에서 비용 효율적으로 이전할 수 있도록 특별히 구축된 디바이스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인공위성 통신을 제어하고 데이터를 처리하며 작업을 확장할 수 있는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양자 컴퓨팅을 위한 과학 연구 및 소프트웨어 개발 속도를 높이기 위해 설계된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양자 컴퓨팅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None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None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Ground Station - AWS Satellite - AWS Video Cata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3" y="3284515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azon Braket - AWS Quantum Technologies - AWS Video Catalo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098369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Sumerian | HT Pratiqu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940484"/>
            <a:ext cx="1623892" cy="4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277" y="3477154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Ground Station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99" y="4296477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Bracket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2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5071479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Sumerian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6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7" name="이등변 삼각형 16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174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/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극한의 조건에서 현장 테스트를 마쳤으며 탁월한 보안 및 견고함을 갖춘 컴퓨팅 및 스토리지 호환 디바이스</a:t>
                      </a:r>
                      <a:endParaRPr lang="en-US" altLang="ko-KR" sz="900" u="none" strike="noStrike" cap="none" baseline="0" dirty="0" smtClean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페타바이트급</a:t>
                      </a: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데이터를 오프라인에서 비용 효율적으로 이전할 수 있도록 특별히 구축된 디바이스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인공위성 통신을 제어하고 데이터를 처리하며 작업을 확장할 수 있는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양자 컴퓨팅을 위한 과학 연구 및 소프트웨어 개발 속도를 높이기 위해 설계된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양자 컴퓨팅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브라우저 기반 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3D,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증강 현실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(AR)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가상 현실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(VR)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애플리케이션을 간편하게 만들고 실행할 수 있는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None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Ground Station - AWS Satellite - AWS Video Cata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3" y="3284515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azon Braket - AWS Quantum Technologies - AWS Video Catalo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098369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Sumerian | HT Pratiqu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940484"/>
            <a:ext cx="1623892" cy="4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277" y="3477154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Ground Station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99" y="4296477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Bracket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2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5071479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Sumerian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6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7" name="이등변 삼각형 16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3529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/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극한의 조건에서 현장 테스트를 마쳤으며 탁월한 보안 및 견고함을 갖춘 컴퓨팅 및 스토리지 호환 디바이스</a:t>
                      </a:r>
                      <a:endParaRPr lang="en-US" altLang="ko-KR" sz="900" u="none" strike="noStrike" cap="none" baseline="0" dirty="0" smtClean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페타바이트급</a:t>
                      </a: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데이터를 오프라인에서 비용 효율적으로 이전할 수 있도록 특별히 구축된 디바이스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인공위성 통신을 제어하고 데이터를 처리하며 작업을 확장할 수 있는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양자 컴퓨팅을 위한 과학 연구 및 소프트웨어 개발 속도를 높이기 위해 설계된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양자 컴퓨팅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브라우저 기반 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3D,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증강 현실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(AR)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가상 현실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(VR)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애플리케이션을 간편하게 만들고 실행할 수 있는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None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Ground Station - AWS Satellite - AWS Video Cata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3" y="3284515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azon Braket - AWS Quantum Technologies - AWS Video Catalo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098369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Sumerian | HT Pratiqu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940484"/>
            <a:ext cx="1623892" cy="4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277" y="3477154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Ground Station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99" y="4296477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Bracket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2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5071479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Sumerian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15362" name="Picture 2" descr="Amazon Sumerian 정식 출시 – VR/AR 콘텐츠 제작을 위한 클라우드 서비스 | Amazon Web Services 한국  블로그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102" y="4514458"/>
            <a:ext cx="2483148" cy="138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Amazon Sumerian Tutorials - Complete Guide - GameDev Academ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61" y="4407004"/>
            <a:ext cx="2653335" cy="1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9" name="이등변 삼각형 1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503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>
              <p:ext uri="{D42A27DB-BD31-4B8C-83A1-F6EECF244321}">
                <p14:modId xmlns:p14="http://schemas.microsoft.com/office/powerpoint/2010/main" val="475901849"/>
              </p:ext>
            </p:extLst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극한의 조건에서 현장 테스트를 마쳤으며 탁월한 보안 및 견고함을 갖춘 컴퓨팅 및 스토리지 호환 디바이스</a:t>
                      </a:r>
                      <a:endParaRPr lang="en-US" altLang="ko-KR" sz="900" u="none" strike="noStrike" cap="none" baseline="0" dirty="0" smtClean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페타바이트급</a:t>
                      </a: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데이터를 오프라인에서 비용 효율적으로 이전할 수 있도록 특별히 구축된 디바이스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인공위성 통신을 제어하고 데이터를 처리하며 작업을 확장할 수 있는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양자 컴퓨팅을 위한 과학 연구 및 소프트웨어 개발 속도를 높이기 위해 설계된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양자 컴퓨팅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브라우저 기반 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3D,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증강 현실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(AR)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가상 현실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(VR)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애플리케이션을 간편하게 만들고 실행할 수 있는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None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Ground Station - AWS Satellite - AWS Video Cata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3" y="3284515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azon Braket - AWS Quantum Technologies - AWS Video Catalo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098369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Sumerian | HT Pratiqu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940484"/>
            <a:ext cx="1623892" cy="4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WS DeepLensのサンプルプロジェクトを使って物体検出を実行する | DevelopersI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t="16662" r="7303" b="15523"/>
          <a:stretch/>
        </p:blipFill>
        <p:spPr bwMode="auto">
          <a:xfrm>
            <a:off x="405402" y="5681426"/>
            <a:ext cx="1381284" cy="58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277" y="3477154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Ground Station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99" y="4296477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Bracket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2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5071479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Sumerian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0709" y="5858782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Deep Lens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8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9" name="이등변 삼각형 1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738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/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극한의 조건에서 현장 테스트를 마쳤으며 탁월한 보안 및 견고함을 갖춘 컴퓨팅 및 스토리지 호환 디바이스</a:t>
                      </a:r>
                      <a:endParaRPr lang="en-US" altLang="ko-KR" sz="900" u="none" strike="noStrike" cap="none" baseline="0" dirty="0" smtClean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페타바이트급</a:t>
                      </a: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데이터를 오프라인에서 비용 효율적으로 이전할 수 있도록 특별히 구축된 디바이스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인공위성 통신을 제어하고 데이터를 처리하며 작업을 확장할 수 있는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양자 컴퓨팅을 위한 과학 연구 및 소프트웨어 개발 속도를 높이기 위해 설계된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양자 컴퓨팅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브라우저 기반 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3D,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증강 현실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(AR)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가상 현실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(VR)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애플리케이션을 간편하게 만들고 실행할 수 있는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딥 러닝 기술을 확장하도록 설계된 완전히 프로그래밍 가능한 비디오카메라로 여러 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기계 학습 서비스 및 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클라우드에서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프로비저닝되는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배포된 모델에 대한 로컬 추론을 수행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Ground Station - AWS Satellite - AWS Video Cata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3" y="3284515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azon Braket - AWS Quantum Technologies - AWS Video Catalo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098369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Sumerian | HT Pratiqu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940484"/>
            <a:ext cx="1623892" cy="4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WS DeepLensのサンプルプロジェクトを使って物体検出を実行する | DevelopersI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t="16662" r="7303" b="15523"/>
          <a:stretch/>
        </p:blipFill>
        <p:spPr bwMode="auto">
          <a:xfrm>
            <a:off x="405402" y="5681426"/>
            <a:ext cx="1381284" cy="58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277" y="3477154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Ground Station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99" y="4296477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Bracket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2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5071479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Sumerian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0709" y="5858782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Deep Lens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8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9" name="이등변 삼각형 1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704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Storage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3" name="Google Shape;738;p139"/>
          <p:cNvGraphicFramePr/>
          <p:nvPr>
            <p:extLst>
              <p:ext uri="{D42A27DB-BD31-4B8C-83A1-F6EECF244321}">
                <p14:modId xmlns:p14="http://schemas.microsoft.com/office/powerpoint/2010/main" val="2294852105"/>
              </p:ext>
            </p:extLst>
          </p:nvPr>
        </p:nvGraphicFramePr>
        <p:xfrm>
          <a:off x="285720" y="1388009"/>
          <a:ext cx="8406700" cy="351179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업계 최고 수준의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확장성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가용성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보안 및 성능을 제공하는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Object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Storage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원하는 양의 데이터를 저장하고 보호하여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하드웨어 교체 주기 없이 비용을 절감할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장기 백업 및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아카이브용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Glacier Bucket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관리로 검색 시간이 느린 대신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가격이 저렴한 옵션이 존재함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사용이 쉽고 확장 가능한 고성능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Block Storage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서비스로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Amazon EC2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용으로 설계됨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파일을 추가하고 제거할 때 자동으로 확장되고 축소되어 관리나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프로비저닝이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필요하지 않은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Amazon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EC2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를 위해 설계된 탄력적 서버리스 파일 시스템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4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" y="2024468"/>
            <a:ext cx="559296" cy="55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634" y="2542251"/>
            <a:ext cx="16440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Simple Storage Service (Amazon S3)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045563E7-E74F-7049-9F97-7CD1A1D48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722" y="2181724"/>
            <a:ext cx="118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Object</a:t>
            </a:r>
          </a:p>
        </p:txBody>
      </p:sp>
      <p:sp>
        <p:nvSpPr>
          <p:cNvPr id="37" name="TextBox 21">
            <a:extLst>
              <a:ext uri="{FF2B5EF4-FFF2-40B4-BE49-F238E27FC236}">
                <a16:creationId xmlns:a16="http://schemas.microsoft.com/office/drawing/2014/main" id="{0ADA8040-8FB6-1946-AF4C-3148181F1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2296" y="2913074"/>
            <a:ext cx="138271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Bucket</a:t>
            </a:r>
          </a:p>
        </p:txBody>
      </p:sp>
      <p:pic>
        <p:nvPicPr>
          <p:cNvPr id="38" name="Graphic 6">
            <a:extLst>
              <a:ext uri="{FF2B5EF4-FFF2-40B4-BE49-F238E27FC236}">
                <a16:creationId xmlns:a16="http://schemas.microsoft.com/office/drawing/2014/main" id="{AEC646D1-481C-C84A-A7E5-4AD4D3C14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864" y="1841078"/>
            <a:ext cx="335578" cy="33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Graphic 14">
            <a:extLst>
              <a:ext uri="{FF2B5EF4-FFF2-40B4-BE49-F238E27FC236}">
                <a16:creationId xmlns:a16="http://schemas.microsoft.com/office/drawing/2014/main" id="{3B6C367A-DF0B-4145-BC22-1066579E4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864" y="2542251"/>
            <a:ext cx="335578" cy="33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60">
            <a:extLst>
              <a:ext uri="{FF2B5EF4-FFF2-40B4-BE49-F238E27FC236}">
                <a16:creationId xmlns:a16="http://schemas.microsoft.com/office/drawing/2014/main" id="{34E58C84-DC2E-5E48-8722-27FE9622C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053" y="2357585"/>
            <a:ext cx="1790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S3 Glacier </a:t>
            </a:r>
            <a:b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</a:br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Flexible Retrieval</a:t>
            </a:r>
          </a:p>
        </p:txBody>
      </p:sp>
      <p:pic>
        <p:nvPicPr>
          <p:cNvPr id="41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546" y="2014316"/>
            <a:ext cx="335578" cy="33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" y="3374309"/>
            <a:ext cx="559296" cy="55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9">
            <a:extLst>
              <a:ext uri="{FF2B5EF4-FFF2-40B4-BE49-F238E27FC236}">
                <a16:creationId xmlns:a16="http://schemas.microsoft.com/office/drawing/2014/main" id="{54937F77-8D73-EB4A-9132-1EC17FC4B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2316" y="3508304"/>
            <a:ext cx="16464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Elastic Block Store (Amazon EBS)</a:t>
            </a:r>
          </a:p>
        </p:txBody>
      </p:sp>
      <p:pic>
        <p:nvPicPr>
          <p:cNvPr id="44" name="Graphic 19">
            <a:extLst>
              <a:ext uri="{FF2B5EF4-FFF2-40B4-BE49-F238E27FC236}">
                <a16:creationId xmlns:a16="http://schemas.microsoft.com/office/drawing/2014/main" id="{1FC33CE7-C98D-E547-BC90-923065520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" y="4243498"/>
            <a:ext cx="559296" cy="55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11">
            <a:extLst>
              <a:ext uri="{FF2B5EF4-FFF2-40B4-BE49-F238E27FC236}">
                <a16:creationId xmlns:a16="http://schemas.microsoft.com/office/drawing/2014/main" id="{0355EC56-8BE5-9F4E-BD29-5DC1160E4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2316" y="4312235"/>
            <a:ext cx="1682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Elastic File System (Amazon EFS)</a:t>
            </a:r>
          </a:p>
        </p:txBody>
      </p:sp>
    </p:spTree>
    <p:extLst>
      <p:ext uri="{BB962C8B-B14F-4D97-AF65-F5344CB8AC3E}">
        <p14:creationId xmlns:p14="http://schemas.microsoft.com/office/powerpoint/2010/main" val="2624467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/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극한의 조건에서 현장 테스트를 마쳤으며 탁월한 보안 및 견고함을 갖춘 컴퓨팅 및 스토리지 호환 디바이스</a:t>
                      </a:r>
                      <a:endParaRPr lang="en-US" altLang="ko-KR" sz="900" u="none" strike="noStrike" cap="none" baseline="0" dirty="0" smtClean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페타바이트급</a:t>
                      </a: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데이터를 오프라인에서 비용 효율적으로 이전할 수 있도록 특별히 구축된 디바이스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인공위성 통신을 제어하고 데이터를 처리하며 작업을 확장할 수 있는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양자 컴퓨팅을 위한 과학 연구 및 소프트웨어 개발 속도를 높이기 위해 설계된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양자 컴퓨팅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브라우저 기반 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3D,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증강 현실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(AR)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가상 현실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(VR)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애플리케이션을 간편하게 만들고 실행할 수 있는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딥 러닝 기술을 확장하도록 설계된 완전히 프로그래밍 가능한 비디오카메라로 여러 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기계 학습 서비스 및 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클라우드에서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프로비저닝되는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배포된 모델에 대한 로컬 추론을 수행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Ground Station - AWS Satellite - AWS Video Cata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3" y="3284515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azon Braket - AWS Quantum Technologies - AWS Video Catalo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098369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Sumerian | HT Pratiqu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940484"/>
            <a:ext cx="1623892" cy="4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WS DeepLensのサンプルプロジェクトを使って物体検出を実行する | DevelopersI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t="16662" r="7303" b="15523"/>
          <a:stretch/>
        </p:blipFill>
        <p:spPr bwMode="auto">
          <a:xfrm>
            <a:off x="405402" y="5681426"/>
            <a:ext cx="1381284" cy="58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277" y="3477154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Ground Station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99" y="4296477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Bracket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2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5071479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Sumerian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0709" y="5858782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Deep Lens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2052" name="Picture 4" descr="A Deep Dive on AWS DeepLens - The New Stac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875" y="5258350"/>
            <a:ext cx="2027640" cy="141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36" y="5263876"/>
            <a:ext cx="1990001" cy="1325378"/>
          </a:xfrm>
          <a:prstGeom prst="rect">
            <a:avLst/>
          </a:prstGeom>
        </p:spPr>
      </p:pic>
      <p:sp>
        <p:nvSpPr>
          <p:cNvPr id="20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21" name="이등변 삼각형 20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956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8;p1"/>
          <p:cNvSpPr txBox="1"/>
          <p:nvPr/>
        </p:nvSpPr>
        <p:spPr>
          <a:xfrm>
            <a:off x="647670" y="216704"/>
            <a:ext cx="5904521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 시연</a:t>
            </a:r>
            <a:endParaRPr lang="en-US" altLang="ko-KR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" name="이등변 삼각형 1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B6C367A-DF0B-4145-BC22-1066579E4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76" y="3018249"/>
            <a:ext cx="908545" cy="908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6">
            <a:extLst>
              <a:ext uri="{FF2B5EF4-FFF2-40B4-BE49-F238E27FC236}">
                <a16:creationId xmlns:a16="http://schemas.microsoft.com/office/drawing/2014/main" id="{1AC5EB71-E4C7-BC46-9983-2A7C0F00E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312" y="2109704"/>
            <a:ext cx="908545" cy="908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14">
            <a:extLst>
              <a:ext uri="{FF2B5EF4-FFF2-40B4-BE49-F238E27FC236}">
                <a16:creationId xmlns:a16="http://schemas.microsoft.com/office/drawing/2014/main" id="{03CFE0DA-7222-7240-9D26-C830D958A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312" y="3926794"/>
            <a:ext cx="940162" cy="9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">
            <a:extLst>
              <a:ext uri="{FF2B5EF4-FFF2-40B4-BE49-F238E27FC236}">
                <a16:creationId xmlns:a16="http://schemas.microsoft.com/office/drawing/2014/main" id="{A898DF2F-8E75-BA4E-ACAE-BAB375A29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52" y="3018249"/>
            <a:ext cx="940162" cy="9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14">
            <a:extLst>
              <a:ext uri="{FF2B5EF4-FFF2-40B4-BE49-F238E27FC236}">
                <a16:creationId xmlns:a16="http://schemas.microsoft.com/office/drawing/2014/main" id="{3B6C367A-DF0B-4145-BC22-1066579E4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883" y="3018248"/>
            <a:ext cx="908545" cy="908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15" y="3926793"/>
            <a:ext cx="160686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05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S3(Data Warehouse)</a:t>
            </a:r>
            <a:endParaRPr lang="en-US" altLang="en-US" sz="105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0724" y="3926794"/>
            <a:ext cx="160686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05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S3(Data Mart)</a:t>
            </a:r>
            <a:endParaRPr lang="en-US" altLang="en-US" sz="105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9777" y="3020291"/>
            <a:ext cx="74961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05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Glue</a:t>
            </a:r>
            <a:endParaRPr lang="en-US" altLang="en-US" sz="105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5586" y="4866956"/>
            <a:ext cx="74961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05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Athena</a:t>
            </a:r>
            <a:endParaRPr lang="en-US" altLang="en-US" sz="105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3565" y="3958411"/>
            <a:ext cx="99773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050" b="1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Quicksight</a:t>
            </a:r>
            <a:endParaRPr lang="en-US" altLang="en-US" sz="105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1469221" y="3468585"/>
            <a:ext cx="4523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676218" y="3464991"/>
            <a:ext cx="4523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5048428" y="2664477"/>
            <a:ext cx="655977" cy="7740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6320639" y="3471098"/>
            <a:ext cx="3700" cy="4248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6946480" y="3592545"/>
            <a:ext cx="655977" cy="7740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9887" y="2129086"/>
            <a:ext cx="160686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ko-KR" altLang="en-US" sz="1050" b="1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데이터 가공</a:t>
            </a:r>
            <a:endParaRPr lang="en-US" altLang="en-US" sz="1050" b="1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2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1151" y="3218770"/>
            <a:ext cx="160686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ko-KR" altLang="en-US" sz="10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데이터 카탈로그에 저장</a:t>
            </a:r>
            <a:endParaRPr lang="en-US" altLang="en-US" sz="1000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4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6876" y="5120872"/>
            <a:ext cx="90703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ko-KR" altLang="en-US" sz="10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데이터 쿼리</a:t>
            </a:r>
            <a:endParaRPr lang="en-US" altLang="en-US" sz="1000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5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4490" y="4180709"/>
            <a:ext cx="10758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ko-KR" altLang="en-US" sz="100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데이터 시각화</a:t>
            </a:r>
            <a:endParaRPr lang="en-US" altLang="en-US" sz="1000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001084" y="2458586"/>
            <a:ext cx="1595668" cy="2012812"/>
          </a:xfrm>
          <a:prstGeom prst="roundRect">
            <a:avLst>
              <a:gd name="adj" fmla="val 3582"/>
            </a:avLst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4051" y="2724495"/>
            <a:ext cx="160686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1) EMR Cluster </a:t>
            </a:r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사용</a:t>
            </a:r>
            <a:endParaRPr lang="en-US" altLang="en-US" sz="11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4052" y="3330935"/>
            <a:ext cx="160686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2) Glue Job </a:t>
            </a:r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사용</a:t>
            </a:r>
            <a:endParaRPr lang="en-US" altLang="en-US" sz="11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50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0383" y="3964467"/>
            <a:ext cx="160686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3) Glue Studio </a:t>
            </a:r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사용</a:t>
            </a:r>
            <a:endParaRPr lang="en-US" altLang="en-US" sz="11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890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81506" y="1024943"/>
            <a:ext cx="6941945" cy="4824066"/>
            <a:chOff x="1081506" y="1024943"/>
            <a:chExt cx="6941945" cy="4824066"/>
          </a:xfrm>
        </p:grpSpPr>
        <p:pic>
          <p:nvPicPr>
            <p:cNvPr id="19466" name="Picture 10" descr="General tips and free resources to pass any AWS Certification - Nahuel  Hernandez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506" y="1024943"/>
              <a:ext cx="6941945" cy="4824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8" descr="AWS Certification - Validate AWS Cloud Skills - Get AWS Certifi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197" y="4671458"/>
              <a:ext cx="1065950" cy="1065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Certifications</a:t>
            </a:r>
            <a:endParaRPr lang="en-US" altLang="ko-KR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951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81506" y="1024943"/>
            <a:ext cx="6941945" cy="4824066"/>
            <a:chOff x="1081506" y="1024943"/>
            <a:chExt cx="6941945" cy="4824066"/>
          </a:xfrm>
        </p:grpSpPr>
        <p:pic>
          <p:nvPicPr>
            <p:cNvPr id="19466" name="Picture 10" descr="General tips and free resources to pass any AWS Certification - Nahuel  Hernandez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506" y="1024943"/>
              <a:ext cx="6941945" cy="4824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8" descr="AWS Certification - Validate AWS Cloud Skills - Get AWS Certifi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197" y="4671458"/>
              <a:ext cx="1065950" cy="1065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Certifications</a:t>
            </a:r>
            <a:endParaRPr lang="en-US" altLang="ko-KR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9634" y="3735923"/>
            <a:ext cx="1029667" cy="106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64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6" name="Picture 10" descr="General tips and free resources to pass any AWS Certification - Nahuel  Hernande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06" y="1024943"/>
            <a:ext cx="6941945" cy="482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AWS Certification - Validate AWS Cloud Skills - Get AWS Certifi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197" y="4671458"/>
            <a:ext cx="1065950" cy="106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모서리가 둥근 직사각형 24"/>
          <p:cNvSpPr/>
          <p:nvPr/>
        </p:nvSpPr>
        <p:spPr>
          <a:xfrm>
            <a:off x="1081505" y="1083958"/>
            <a:ext cx="3205879" cy="1859078"/>
          </a:xfrm>
          <a:prstGeom prst="roundRect">
            <a:avLst>
              <a:gd name="adj" fmla="val 592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81504" y="2983883"/>
            <a:ext cx="3205879" cy="2884714"/>
          </a:xfrm>
          <a:prstGeom prst="roundRect">
            <a:avLst>
              <a:gd name="adj" fmla="val 3582"/>
            </a:avLst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340441" y="1087555"/>
            <a:ext cx="3676954" cy="4761454"/>
          </a:xfrm>
          <a:prstGeom prst="roundRect">
            <a:avLst>
              <a:gd name="adj" fmla="val 209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666" y="784573"/>
            <a:ext cx="1151553" cy="27979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100 USD</a:t>
            </a:r>
            <a:endParaRPr lang="en-US" altLang="en-US" b="1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666" y="5849009"/>
            <a:ext cx="1151553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150 USD</a:t>
            </a:r>
            <a:endParaRPr lang="en-US" altLang="en-US" b="1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141" y="798563"/>
            <a:ext cx="1151553" cy="27979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300 USD</a:t>
            </a:r>
            <a:endParaRPr lang="en-US" altLang="en-US" b="1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1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Certifications</a:t>
            </a:r>
            <a:endParaRPr lang="en-US" altLang="ko-KR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2" name="이등변 삼각형 1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9634" y="3735923"/>
            <a:ext cx="1029667" cy="106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32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ache Airflow Certificate Practices Exams and Knowledge Sharing (2023) |  by Jasmine H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041" y="4340183"/>
            <a:ext cx="1527677" cy="12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Becoming KCNA Certifi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61" y="3266589"/>
            <a:ext cx="2839897" cy="188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ow To Prepare for the Microsoft Azure Certification Exam | Le blog de  Cellenz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149758"/>
            <a:ext cx="4274278" cy="211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Unraveling GCP Certification: Unlocking a World of Opportunities in Cloud  Computing | by Nilimesh Halder, PhD | Mediu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889" y="1149758"/>
            <a:ext cx="4248942" cy="200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20" y="3332594"/>
            <a:ext cx="2243442" cy="1579089"/>
          </a:xfrm>
          <a:prstGeom prst="rect">
            <a:avLst/>
          </a:prstGeom>
        </p:spPr>
      </p:pic>
      <p:pic>
        <p:nvPicPr>
          <p:cNvPr id="23560" name="Picture 8" descr="Terraform Certified Associate | Cloudwaal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1" r="26330"/>
          <a:stretch/>
        </p:blipFill>
        <p:spPr bwMode="auto">
          <a:xfrm>
            <a:off x="7999339" y="5389882"/>
            <a:ext cx="959983" cy="105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  <a:hlinkClick r:id="rId9"/>
              </a:rPr>
              <a:t>Linux Foundation Certifications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8" name="이등변 삼각형 17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23562" name="Picture 10" descr="Payment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0" t="14072" r="22427" b="14040"/>
          <a:stretch/>
        </p:blipFill>
        <p:spPr bwMode="auto">
          <a:xfrm>
            <a:off x="3517344" y="5481586"/>
            <a:ext cx="1585474" cy="11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6" name="Picture 14" descr="Srinivas Ellendula on LinkedIn: #oci #wissen #oraclecloudinfrastructure  #oci10xcertified… | 71 comment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5004144"/>
            <a:ext cx="3231624" cy="170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0" name="Picture 18" descr="Linux Foundation Certification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836" y="5575422"/>
            <a:ext cx="2412123" cy="120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2" name="Picture 20" descr="Support &amp; Training | Prometheu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338" y="3294515"/>
            <a:ext cx="1213984" cy="121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Other Certifications</a:t>
            </a:r>
            <a:endParaRPr lang="en-US" altLang="ko-KR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5" name="이등변 삼각형 14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026" name="Picture 2" descr="Databricks Certified Associate Developer for Apache Spark | Databrick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667" y="3153754"/>
            <a:ext cx="978211" cy="135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I Prepared for Confluent Certified Developer for Apache Kafka as a  Non-Java Developer - Jaehyeon Kim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821" y="4439985"/>
            <a:ext cx="1203951" cy="120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648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ache Airflow Certificate Practices Exams and Knowledge Sharing (2023) |  by Jasmine H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041" y="4340183"/>
            <a:ext cx="1527677" cy="12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Becoming KCNA Certifi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61" y="3266589"/>
            <a:ext cx="2839897" cy="188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ow To Prepare for the Microsoft Azure Certification Exam | Le blog de  Cellenz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149758"/>
            <a:ext cx="4274278" cy="211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Unraveling GCP Certification: Unlocking a World of Opportunities in Cloud  Computing | by Nilimesh Halder, PhD | Mediu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889" y="1149758"/>
            <a:ext cx="4248942" cy="200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20" y="3332594"/>
            <a:ext cx="2243442" cy="1579089"/>
          </a:xfrm>
          <a:prstGeom prst="rect">
            <a:avLst/>
          </a:prstGeom>
        </p:spPr>
      </p:pic>
      <p:pic>
        <p:nvPicPr>
          <p:cNvPr id="23560" name="Picture 8" descr="Terraform Certified Associate | Cloudwaal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1" r="26330"/>
          <a:stretch/>
        </p:blipFill>
        <p:spPr bwMode="auto">
          <a:xfrm>
            <a:off x="7999339" y="5389882"/>
            <a:ext cx="959983" cy="105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  <a:hlinkClick r:id="rId9"/>
              </a:rPr>
              <a:t>Linux Foundation Certifications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8" name="이등변 삼각형 17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23562" name="Picture 10" descr="Payment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0" t="14072" r="22427" b="14040"/>
          <a:stretch/>
        </p:blipFill>
        <p:spPr bwMode="auto">
          <a:xfrm>
            <a:off x="3517344" y="5481586"/>
            <a:ext cx="1585474" cy="11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6" name="Picture 14" descr="Srinivas Ellendula on LinkedIn: #oci #wissen #oraclecloudinfrastructure  #oci10xcertified… | 71 comment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5004144"/>
            <a:ext cx="3231624" cy="170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0" name="Picture 18" descr="Linux Foundation Certification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836" y="5575422"/>
            <a:ext cx="2412123" cy="120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2" name="Picture 20" descr="Support &amp; Training | Prometheu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338" y="3294515"/>
            <a:ext cx="1213984" cy="121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Other Certifications</a:t>
            </a:r>
            <a:endParaRPr lang="en-US" altLang="ko-KR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5" name="이등변 삼각형 14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026" name="Picture 2" descr="Databricks Certified Associate Developer for Apache Spark | Databrick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667" y="3153754"/>
            <a:ext cx="978211" cy="135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I Prepared for Confluent Certified Developer for Apache Kafka as a  Non-Java Developer - Jaehyeon Kim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821" y="4439985"/>
            <a:ext cx="1203951" cy="120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471" y="1685986"/>
            <a:ext cx="23847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24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99 - 165 USD</a:t>
            </a:r>
            <a:endParaRPr lang="en-US" altLang="en-US" sz="2400" b="1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943" y="1845970"/>
            <a:ext cx="23847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ko-KR" altLang="en-US" sz="24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약 </a:t>
            </a:r>
            <a:r>
              <a:rPr lang="en-US" altLang="ko-KR" sz="24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200 </a:t>
            </a:r>
            <a:r>
              <a:rPr lang="en-US" altLang="en-US" sz="24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USD</a:t>
            </a:r>
            <a:endParaRPr lang="en-US" altLang="en-US" sz="2400" b="1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7693" y="3974760"/>
            <a:ext cx="23847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ko-KR" sz="24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395 </a:t>
            </a:r>
            <a:r>
              <a:rPr lang="en-US" altLang="en-US" sz="24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USD</a:t>
            </a:r>
            <a:endParaRPr lang="en-US" altLang="en-US" sz="2400" b="1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024" y="4169945"/>
            <a:ext cx="1628833" cy="33855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ko-KR" sz="1600" b="1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5-20</a:t>
            </a:r>
            <a:r>
              <a:rPr lang="ko-KR" altLang="en-US" sz="16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만원</a:t>
            </a:r>
            <a:endParaRPr lang="en-US" altLang="en-US" sz="1600" b="1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3825" y="3684010"/>
            <a:ext cx="1346143" cy="33855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ko-KR" sz="16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200 </a:t>
            </a:r>
            <a:r>
              <a:rPr lang="en-US" altLang="en-US" sz="16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USD</a:t>
            </a:r>
            <a:endParaRPr lang="en-US" altLang="en-US" sz="1600" b="1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3807" y="4562896"/>
            <a:ext cx="1346143" cy="33855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ko-KR" sz="16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200 </a:t>
            </a:r>
            <a:r>
              <a:rPr lang="en-US" altLang="en-US" sz="16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USD</a:t>
            </a:r>
            <a:endParaRPr lang="en-US" altLang="en-US" sz="1600" b="1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9724" y="4939394"/>
            <a:ext cx="1346143" cy="33855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ko-KR" sz="16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150 </a:t>
            </a:r>
            <a:r>
              <a:rPr lang="en-US" altLang="en-US" sz="16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USD</a:t>
            </a:r>
            <a:endParaRPr lang="en-US" altLang="en-US" sz="1600" b="1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6258" y="6009176"/>
            <a:ext cx="1346143" cy="33855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ko-KR" sz="16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70 </a:t>
            </a:r>
            <a:r>
              <a:rPr lang="en-US" altLang="en-US" sz="16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USD</a:t>
            </a:r>
            <a:endParaRPr lang="en-US" altLang="en-US" sz="1600" b="1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3355" y="6471348"/>
            <a:ext cx="1346143" cy="33855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ko-KR" sz="16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250 </a:t>
            </a:r>
            <a:r>
              <a:rPr lang="en-US" altLang="en-US" sz="16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USD</a:t>
            </a:r>
            <a:endParaRPr lang="en-US" altLang="en-US" sz="1600" b="1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0753" y="6478778"/>
            <a:ext cx="1346143" cy="33855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ko-KR" sz="16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395 </a:t>
            </a:r>
            <a:r>
              <a:rPr lang="en-US" altLang="en-US" sz="16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USD</a:t>
            </a:r>
            <a:endParaRPr lang="en-US" altLang="en-US" sz="1600" b="1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919" y="5718685"/>
            <a:ext cx="1671226" cy="33855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ko-KR" sz="16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200 </a:t>
            </a:r>
            <a:r>
              <a:rPr lang="en-US" altLang="en-US" sz="1600" b="1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USD </a:t>
            </a:r>
            <a:r>
              <a:rPr lang="ko-KR" altLang="en-US" sz="16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이상</a:t>
            </a:r>
            <a:endParaRPr lang="en-US" altLang="en-US" sz="1600" b="1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5338" y="4206721"/>
            <a:ext cx="1346143" cy="33855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ko-KR" sz="16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250 </a:t>
            </a:r>
            <a:r>
              <a:rPr lang="en-US" altLang="en-US" sz="1600" b="1" dirty="0" smtClean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USD</a:t>
            </a:r>
            <a:endParaRPr lang="en-US" altLang="en-US" sz="1600" b="1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454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pache Airflow Certificate Practices Exams and Knowledge Sharing (2023) |  by Jasmine H | Medium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041" y="4340183"/>
            <a:ext cx="1527677" cy="12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Becoming KCNA Certified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61" y="3266589"/>
            <a:ext cx="2839897" cy="188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ow To Prepare for the Microsoft Azure Certification Exam | Le blog de  Cellenza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149758"/>
            <a:ext cx="4274278" cy="211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Unraveling GCP Certification: Unlocking a World of Opportunities in Cloud  Computing | by Nilimesh Halder, PhD | Medium"/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889" y="1149758"/>
            <a:ext cx="4248942" cy="200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285720" y="3332594"/>
            <a:ext cx="2243442" cy="1579089"/>
          </a:xfrm>
          <a:prstGeom prst="rect">
            <a:avLst/>
          </a:prstGeom>
        </p:spPr>
      </p:pic>
      <p:pic>
        <p:nvPicPr>
          <p:cNvPr id="23560" name="Picture 8" descr="Terraform Certified Associate | Cloudwaale"/>
          <p:cNvPicPr>
            <a:picLocks noChangeAspect="1" noChangeArrowheads="1"/>
          </p:cNvPicPr>
          <p:nvPr/>
        </p:nvPicPr>
        <p:blipFill rotWithShape="1"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1" r="26330"/>
          <a:stretch/>
        </p:blipFill>
        <p:spPr bwMode="auto">
          <a:xfrm>
            <a:off x="7999339" y="5389882"/>
            <a:ext cx="959983" cy="105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Payment"/>
          <p:cNvPicPr>
            <a:picLocks noChangeAspect="1" noChangeArrowheads="1"/>
          </p:cNvPicPr>
          <p:nvPr/>
        </p:nvPicPr>
        <p:blipFill rotWithShape="1"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0" t="14072" r="22427" b="14040"/>
          <a:stretch/>
        </p:blipFill>
        <p:spPr bwMode="auto">
          <a:xfrm>
            <a:off x="3517344" y="5481586"/>
            <a:ext cx="1585474" cy="116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6" name="Picture 14" descr="Srinivas Ellendula on LinkedIn: #oci #wissen #oraclecloudinfrastructure  #oci10xcertified… | 71 comments"/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5004144"/>
            <a:ext cx="3231624" cy="170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0" name="Picture 18" descr="Linux Foundation Certifications"/>
          <p:cNvPicPr>
            <a:picLocks noChangeAspect="1" noChangeArrowheads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836" y="5575422"/>
            <a:ext cx="2412123" cy="120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2" name="Picture 20" descr="Support &amp; Training | Prometheus"/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338" y="3294515"/>
            <a:ext cx="1213984" cy="121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Other Certifications</a:t>
            </a:r>
            <a:endParaRPr lang="en-US" altLang="ko-KR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5" name="이등변 삼각형 14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026" name="Picture 2" descr="Databricks Certified Associate Developer for Apache Spark | Databricks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667" y="3153754"/>
            <a:ext cx="978211" cy="135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I Prepared for Confluent Certified Developer for Apache Kafka as a  Non-Java Developer - Jaehyeon Kim"/>
          <p:cNvPicPr>
            <a:picLocks noChangeAspect="1" noChangeArrowheads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821" y="4439985"/>
            <a:ext cx="1203951" cy="120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1389470" y="2001510"/>
            <a:ext cx="6627955" cy="2862322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1. </a:t>
            </a:r>
            <a:r>
              <a:rPr lang="ko-KR" altLang="en-US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회사의 지원이 없다면 선택과 집중이 필요</a:t>
            </a:r>
            <a:endParaRPr lang="en-US" altLang="ko-KR" sz="2400" dirty="0" smtClean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2. </a:t>
            </a:r>
            <a:r>
              <a:rPr lang="ko-KR" altLang="en-US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해당 분야를 공부하는데 강력한 동기부여</a:t>
            </a:r>
            <a:endParaRPr lang="en-US" altLang="ko-KR" sz="2400" dirty="0" smtClean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3. </a:t>
            </a:r>
            <a:r>
              <a:rPr lang="ko-KR" altLang="en-US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취업시장에서 나의 가치를 어필할 수 있는 무기 </a:t>
            </a:r>
            <a:endParaRPr lang="ko-KR" altLang="en-US" sz="2400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383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Compute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6" name="Google Shape;738;p139"/>
          <p:cNvGraphicFramePr/>
          <p:nvPr>
            <p:extLst>
              <p:ext uri="{D42A27DB-BD31-4B8C-83A1-F6EECF244321}">
                <p14:modId xmlns:p14="http://schemas.microsoft.com/office/powerpoint/2010/main" val="794679599"/>
              </p:ext>
            </p:extLst>
          </p:nvPr>
        </p:nvGraphicFramePr>
        <p:xfrm>
          <a:off x="285720" y="1388009"/>
          <a:ext cx="8406700" cy="40042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안전하고 안정적이며 비용 효율적인 고성능 컴퓨팅 인프라 제공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AMI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가상 이미지를 손쉽게 복제 및 새로운 컴퓨팅 인프라에 배포 가능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Auto</a:t>
                      </a:r>
                      <a:r>
                        <a:rPr 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Scaling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기능을 통해 자동적으로 인프라 관리 가능 및 고정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IP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연결 기능 제공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사전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구성된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클라우드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리소스를 통해 애플리케이션 및 웹사이트 구축 서비스 제공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VPS(Virtual Private Server) Instance, Container, Storage, DB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등 효율적인 리소스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Migration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및 네트워킹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엑세스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그리고 보안 환경을 자동으로 구성함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인프라를</a:t>
                      </a:r>
                      <a:r>
                        <a:rPr 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프로비저닝하거나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관리하지 않고 이벤트 중심의 코드를 실행하는 서버리스 기반 컴퓨팅 서비스</a:t>
                      </a:r>
                      <a:endParaRPr lang="en-US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서비스 및 애플리케이션에서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Lambda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를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트리거할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수 있으면 사용한 만큼만 지불하는 방식으로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항상 서버를 띄워야 하지 않는 서비스의 경우 최적화되어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메모리 한계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실행 시간 제한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등의 단점이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88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Fargate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EC2, Spot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Instace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등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컴퓨팅 서비스 및 기능의 전체 범위에 걸쳐 배치 컴퓨팅 워크로드를 계획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예약 및 실행할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00" y="1727063"/>
            <a:ext cx="570001" cy="570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36FEB6A7-BBBF-BF4E-B09F-F70950BA7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20" y="2264540"/>
            <a:ext cx="18191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Elastic Compute Cloud (Amazon EC2)</a:t>
            </a:r>
          </a:p>
        </p:txBody>
      </p:sp>
      <p:pic>
        <p:nvPicPr>
          <p:cNvPr id="13" name="Graphic 26">
            <a:extLst>
              <a:ext uri="{FF2B5EF4-FFF2-40B4-BE49-F238E27FC236}">
                <a16:creationId xmlns:a16="http://schemas.microsoft.com/office/drawing/2014/main" id="{468AAC1D-5DDE-214D-B3D1-F52AD2F00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07" y="1683134"/>
            <a:ext cx="346978" cy="346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42">
            <a:extLst>
              <a:ext uri="{FF2B5EF4-FFF2-40B4-BE49-F238E27FC236}">
                <a16:creationId xmlns:a16="http://schemas.microsoft.com/office/drawing/2014/main" id="{8A8DBE65-57A6-9048-B911-C0BE0B2C8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248" y="2090244"/>
            <a:ext cx="346978" cy="346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8123B19-35A5-804A-86C2-C19E5FC33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077" y="1681312"/>
            <a:ext cx="346978" cy="346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0EDE3C28-A31A-4C4D-8DE9-8942CAEAE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134" y="1985223"/>
            <a:ext cx="79253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02D2E5-0F43-1B4B-AF4C-4DF9B6EBC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9161" y="1983401"/>
            <a:ext cx="98740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1F84FEE8-C9A3-CA48-AE9B-90B8129AA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5662" y="2316458"/>
            <a:ext cx="9874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Elastic IP address</a:t>
            </a:r>
          </a:p>
        </p:txBody>
      </p:sp>
      <p:pic>
        <p:nvPicPr>
          <p:cNvPr id="19" name="Graphic 12">
            <a:extLst>
              <a:ext uri="{FF2B5EF4-FFF2-40B4-BE49-F238E27FC236}">
                <a16:creationId xmlns:a16="http://schemas.microsoft.com/office/drawing/2014/main" id="{E94D3EA0-49FE-0F44-89BF-95DA89606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14" y="2806047"/>
            <a:ext cx="578297" cy="578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24">
            <a:extLst>
              <a:ext uri="{FF2B5EF4-FFF2-40B4-BE49-F238E27FC236}">
                <a16:creationId xmlns:a16="http://schemas.microsoft.com/office/drawing/2014/main" id="{048042F7-9ADA-2B42-9DEB-F92C64841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538" y="3002807"/>
            <a:ext cx="215261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Lightsail</a:t>
            </a:r>
          </a:p>
        </p:txBody>
      </p:sp>
      <p:pic>
        <p:nvPicPr>
          <p:cNvPr id="21" name="Graphic 10">
            <a:extLst>
              <a:ext uri="{FF2B5EF4-FFF2-40B4-BE49-F238E27FC236}">
                <a16:creationId xmlns:a16="http://schemas.microsoft.com/office/drawing/2014/main" id="{7249C1EC-5A69-3C4D-9DDF-0DB93BB7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2" y="3792703"/>
            <a:ext cx="578297" cy="578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E5D4A7D0-5E44-1943-968A-C198F40D0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938" y="3975905"/>
            <a:ext cx="216159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Lambda</a:t>
            </a:r>
          </a:p>
        </p:txBody>
      </p:sp>
      <p:pic>
        <p:nvPicPr>
          <p:cNvPr id="23" name="Graphic 13">
            <a:extLst>
              <a:ext uri="{FF2B5EF4-FFF2-40B4-BE49-F238E27FC236}">
                <a16:creationId xmlns:a16="http://schemas.microsoft.com/office/drawing/2014/main" id="{233C5227-BABF-0747-B1E3-974790CE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/>
        </p:blipFill>
        <p:spPr bwMode="auto">
          <a:xfrm>
            <a:off x="943700" y="4703541"/>
            <a:ext cx="578297" cy="578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1267EC7A-E6F8-2445-9CC1-F3A0390DB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938" y="4904542"/>
            <a:ext cx="207626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Batch</a:t>
            </a:r>
          </a:p>
        </p:txBody>
      </p:sp>
    </p:spTree>
    <p:extLst>
      <p:ext uri="{BB962C8B-B14F-4D97-AF65-F5344CB8AC3E}">
        <p14:creationId xmlns:p14="http://schemas.microsoft.com/office/powerpoint/2010/main" val="3964041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Networking &amp; Content </a:t>
            </a: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Delivery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6" name="Google Shape;738;p139"/>
          <p:cNvGraphicFramePr/>
          <p:nvPr>
            <p:extLst>
              <p:ext uri="{D42A27DB-BD31-4B8C-83A1-F6EECF244321}">
                <p14:modId xmlns:p14="http://schemas.microsoft.com/office/powerpoint/2010/main" val="380776163"/>
              </p:ext>
            </p:extLst>
          </p:nvPr>
        </p:nvGraphicFramePr>
        <p:xfrm>
          <a:off x="285720" y="1388009"/>
          <a:ext cx="8406700" cy="365625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리소스 배치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연결 및 보안을 포함하여 가상 네트워킹 환경 구성 가능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Amazon</a:t>
                      </a:r>
                      <a:r>
                        <a:rPr 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EC2, Amazon RDS Instance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와 같은 리소스를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VPC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에 추가하고 계정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가용 영역 또는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AWS Region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에서 서로 통신하는 방법을 정의할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하나 이상의 가용 영역에 있는 여러 대상 및 가상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Appliance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에서 들어오는 애플리케이션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트래픽을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자동으로 분산하는 기능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실시간으로 애플리케이션 상태 및 성능을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모니터링하여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병목현상 파악 및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고가용성과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자동 크기 조정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높은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가용성과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확장성이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뛰어난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Domain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Name System(DNS)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웹 서비스</a:t>
                      </a:r>
                      <a:endParaRPr lang="en-US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  <a:hlinkClick r:id="rId3"/>
                        </a:rPr>
                        <a:t>www.example.com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과 같은 이름을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192.168.0.1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과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같은 숫자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IP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주소로 변환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트래픽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흐름 및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라우팅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제어 기능으로 간편하게 구성된 장애 조치로 안정성 향상과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CNAME, A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등의 레코드 유형과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트래픽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라우팅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대상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매칭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관리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744919" y="3353188"/>
            <a:ext cx="606007" cy="60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352366DE-5EAB-5E48-B925-24641313F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0860" y="3544512"/>
            <a:ext cx="18129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Elastic Load Balancing</a:t>
            </a:r>
          </a:p>
        </p:txBody>
      </p:sp>
      <p:pic>
        <p:nvPicPr>
          <p:cNvPr id="13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9" y="4260064"/>
            <a:ext cx="606007" cy="60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id="{CCB91AC5-C76C-F545-8ADD-956FB2612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700" y="4439956"/>
            <a:ext cx="18129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15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9" y="2001725"/>
            <a:ext cx="606007" cy="60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FB088A1F-4205-D64B-BDA5-299D30F4D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57" y="2595935"/>
            <a:ext cx="17839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2A41A9AD-85DE-E54B-99BA-B213E09A7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5670" y="2931320"/>
            <a:ext cx="14033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4494F6-B2AD-884E-92AE-5BF2490D7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3673" y="2942659"/>
            <a:ext cx="123476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19" name="TextBox 25">
            <a:extLst>
              <a:ext uri="{FF2B5EF4-FFF2-40B4-BE49-F238E27FC236}">
                <a16:creationId xmlns:a16="http://schemas.microsoft.com/office/drawing/2014/main" id="{4CA924F5-12E8-464A-9D9C-0918B0D44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5020" y="2282337"/>
            <a:ext cx="16446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Endpoints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E6C1A5FD-9551-8D44-92FF-631FF373C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2985" y="2280750"/>
            <a:ext cx="16446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Router</a:t>
            </a:r>
          </a:p>
        </p:txBody>
      </p:sp>
      <p:pic>
        <p:nvPicPr>
          <p:cNvPr id="21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288" y="2575072"/>
            <a:ext cx="363604" cy="36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phic 29">
            <a:extLst>
              <a:ext uri="{FF2B5EF4-FFF2-40B4-BE49-F238E27FC236}">
                <a16:creationId xmlns:a16="http://schemas.microsoft.com/office/drawing/2014/main" id="{DF374AA9-67DD-1D48-BAA9-9D147448D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43" y="1892896"/>
            <a:ext cx="363604" cy="36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631" y="1917146"/>
            <a:ext cx="363604" cy="36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254" y="2575072"/>
            <a:ext cx="363604" cy="36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582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Database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6" name="Google Shape;738;p139"/>
          <p:cNvGraphicFramePr/>
          <p:nvPr>
            <p:extLst>
              <p:ext uri="{D42A27DB-BD31-4B8C-83A1-F6EECF244321}">
                <p14:modId xmlns:p14="http://schemas.microsoft.com/office/powerpoint/2010/main" val="1059632597"/>
              </p:ext>
            </p:extLst>
          </p:nvPr>
        </p:nvGraphicFramePr>
        <p:xfrm>
          <a:off x="285720" y="1388009"/>
          <a:ext cx="8406700" cy="47022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클라우드용으로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구축된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관계형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데이터베이스 관리 시스템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(RDBMS)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MySQL</a:t>
                      </a:r>
                      <a:r>
                        <a:rPr 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및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PostgreSQL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과 완벽하게 호환되며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상용 등급 데이터베이스의 성능 및 가용성을 제공하는 대신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1/10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의 비용만 지불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연속적인 백업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서버리스 컴퓨팅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자동 다중 </a:t>
                      </a:r>
                      <a:r>
                        <a:rPr lang="en-US" altLang="ko-KR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Regrion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복제 및 다른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AWS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서비스 통합 제공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클라우드에서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간편하게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DB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설치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운영 및 확장할 수 있는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관리형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서비스 모음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MySQL,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MariaDB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PostgreSQL, Oracle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및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SQL Server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등의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7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가지 주요 엔진 선택 가능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AWS Outposts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를 통해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On-premise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에 배포 가능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55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Amazon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DocumentDB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: JSON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워크로드 기반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완전관리형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DocumentDB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MongoDB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와 호환됨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모든 규모에서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10ms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미만의 성능을 제공하는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NoSQL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데이터베이스 서비스인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Amazon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DynamoDB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서비스 제공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19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Redis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호환성 및 내구성을 갖춘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인메모리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데이터베이스 서비스로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초고속 성능을 제공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매일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13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조 개 이상의 요청과 매초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억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6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천만 개 이상의 요청을 처리하는 초고속 성능으로 데이터에 액세스함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클러스터마다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Storage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수를 애플리케이션의 요구사항에 맞게 원활하게 크기를 조정할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75" y="3660066"/>
            <a:ext cx="632446" cy="63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18">
            <a:extLst>
              <a:ext uri="{FF2B5EF4-FFF2-40B4-BE49-F238E27FC236}">
                <a16:creationId xmlns:a16="http://schemas.microsoft.com/office/drawing/2014/main" id="{AC3F0AF4-9AA5-4046-9F5D-CEFE0CC73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84" y="3660066"/>
            <a:ext cx="632446" cy="63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46ACAD7F-F309-DB40-81AB-1FFA41C25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179" y="4262830"/>
            <a:ext cx="19026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DocumentDB </a:t>
            </a:r>
            <a:b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</a:br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(with MongoDB compatibility)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3466FCE-F293-BA43-8AA3-223118ECE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765" y="4339774"/>
            <a:ext cx="189206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DynamoDB</a:t>
            </a:r>
          </a:p>
        </p:txBody>
      </p:sp>
      <p:pic>
        <p:nvPicPr>
          <p:cNvPr id="15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84" y="1824561"/>
            <a:ext cx="632446" cy="63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829A0811-AEFF-5944-B217-8AB8B320C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66" y="2076291"/>
            <a:ext cx="186176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Aurora</a:t>
            </a:r>
          </a:p>
        </p:txBody>
      </p:sp>
      <p:pic>
        <p:nvPicPr>
          <p:cNvPr id="17" name="Graphic 6">
            <a:extLst>
              <a:ext uri="{FF2B5EF4-FFF2-40B4-BE49-F238E27FC236}">
                <a16:creationId xmlns:a16="http://schemas.microsoft.com/office/drawing/2014/main" id="{88CA6A9E-9683-0144-9A6D-B3FECC12B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43" y="2796554"/>
            <a:ext cx="632446" cy="63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7A259214-8977-ED49-AE98-B22901C0B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43" y="2925729"/>
            <a:ext cx="1861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Relational Database Service (Amazon RDS)</a:t>
            </a:r>
          </a:p>
        </p:txBody>
      </p:sp>
      <p:pic>
        <p:nvPicPr>
          <p:cNvPr id="19" name="Graphic 6">
            <a:extLst>
              <a:ext uri="{FF2B5EF4-FFF2-40B4-BE49-F238E27FC236}">
                <a16:creationId xmlns:a16="http://schemas.microsoft.com/office/drawing/2014/main" id="{88CA6A9E-9683-0144-9A6D-B3FECC12B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/>
        </p:blipFill>
        <p:spPr bwMode="auto">
          <a:xfrm>
            <a:off x="848584" y="5065226"/>
            <a:ext cx="632446" cy="63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7A259214-8977-ED49-AE98-B22901C0B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43" y="5246429"/>
            <a:ext cx="189206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MemoryDB for Redis</a:t>
            </a:r>
          </a:p>
        </p:txBody>
      </p:sp>
    </p:spTree>
    <p:extLst>
      <p:ext uri="{BB962C8B-B14F-4D97-AF65-F5344CB8AC3E}">
        <p14:creationId xmlns:p14="http://schemas.microsoft.com/office/powerpoint/2010/main" val="2393355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5;p86">
            <a:extLst>
              <a:ext uri="{FF2B5EF4-FFF2-40B4-BE49-F238E27FC236}">
                <a16:creationId xmlns:a16="http://schemas.microsoft.com/office/drawing/2014/main" id="{133392E9-8FC9-A6A5-7E7B-BA097621234E}"/>
              </a:ext>
            </a:extLst>
          </p:cNvPr>
          <p:cNvSpPr txBox="1"/>
          <p:nvPr/>
        </p:nvSpPr>
        <p:spPr>
          <a:xfrm>
            <a:off x="388665" y="2297426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</a:t>
            </a: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nalytics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12" name="Google Shape;738;p139"/>
          <p:cNvGraphicFramePr/>
          <p:nvPr>
            <p:extLst/>
          </p:nvPr>
        </p:nvGraphicFramePr>
        <p:xfrm>
          <a:off x="285720" y="1388009"/>
          <a:ext cx="8406700" cy="50676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6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실시간 데이터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스트림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수집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/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처리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/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분석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Kinesis</a:t>
                      </a:r>
                      <a:r>
                        <a:rPr 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Data Firehose: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실시간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스트림을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Data Store, Warehouse,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분석 서비스에 로드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Serverless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Data Integration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Event Driven ETL Pipeline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작업 실행 설정 가능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Glue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기반 </a:t>
                      </a: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Data Lake Management</a:t>
                      </a:r>
                      <a:r>
                        <a:rPr 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Service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모든 데이터를 원래 형식 및 분석에 필요한 형식으로 저장 및 관리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DB, Object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Storage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등에서 데이터 수집 및 카탈로그화한 결과를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S3 Data Lake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로 옮긴 다음 데이터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엑세스를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보호하도록 지원함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Redshift, Athena, EMR,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QuickSight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등에서 데이터 세트를 사용할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5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S3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에 저장된 데이터를 표준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SQL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을 사용해 데이터를 간편하게 분석할 수 있는 대화식 쿼리 서비스로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Serverless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형태로 제공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35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Apache Spark, Hive, Presto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등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빅데이터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워크로드를 손쉽게 실행하고 크기를 조정하는 서비스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Serverless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서비스도 새로운 옵션으로 출시함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35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Tableau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와 유사한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서비스로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데이터 중심 결정을 내릴 수 있도록 데이터 분석 결과를 정교하게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대시보드로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시각화 및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ML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인사이트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기능으로 고급 분석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지원가능한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BI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툴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" name="Graphic 24">
            <a:extLst>
              <a:ext uri="{FF2B5EF4-FFF2-40B4-BE49-F238E27FC236}">
                <a16:creationId xmlns:a16="http://schemas.microsoft.com/office/drawing/2014/main" id="{8C1B7BEC-BAEF-7243-9ADA-5DAD47F97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16" y="1698356"/>
            <a:ext cx="499324" cy="49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9">
            <a:extLst>
              <a:ext uri="{FF2B5EF4-FFF2-40B4-BE49-F238E27FC236}">
                <a16:creationId xmlns:a16="http://schemas.microsoft.com/office/drawing/2014/main" id="{39A46FFD-878E-F84F-AFDD-46A486EB9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346" y="2200742"/>
            <a:ext cx="142586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Kinesis</a:t>
            </a:r>
          </a:p>
        </p:txBody>
      </p:sp>
      <p:pic>
        <p:nvPicPr>
          <p:cNvPr id="15" name="Graphic 12">
            <a:extLst>
              <a:ext uri="{FF2B5EF4-FFF2-40B4-BE49-F238E27FC236}">
                <a16:creationId xmlns:a16="http://schemas.microsoft.com/office/drawing/2014/main" id="{5EA8505D-C1F4-EE4E-833B-CB64A1B34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68" y="1689730"/>
            <a:ext cx="499324" cy="49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9">
            <a:extLst>
              <a:ext uri="{FF2B5EF4-FFF2-40B4-BE49-F238E27FC236}">
                <a16:creationId xmlns:a16="http://schemas.microsoft.com/office/drawing/2014/main" id="{06DC369A-EAD9-9443-8C96-34434FF81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021" y="2177384"/>
            <a:ext cx="206421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Kinesis Data Firehose</a:t>
            </a:r>
          </a:p>
        </p:txBody>
      </p:sp>
      <p:pic>
        <p:nvPicPr>
          <p:cNvPr id="17" name="Graphic 6">
            <a:extLst>
              <a:ext uri="{FF2B5EF4-FFF2-40B4-BE49-F238E27FC236}">
                <a16:creationId xmlns:a16="http://schemas.microsoft.com/office/drawing/2014/main" id="{1AC5EB71-E4C7-BC46-9983-2A7C0F00E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67" y="2592266"/>
            <a:ext cx="512850" cy="5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D0D86341-FF28-B24D-91B6-2BAE05918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728" y="3124722"/>
            <a:ext cx="146884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Glue</a:t>
            </a: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3EEC4D43-4049-6344-843C-5121F5E31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436" y="3105116"/>
            <a:ext cx="104760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Crawler</a:t>
            </a:r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8CE2C231-11F6-C64E-9EF2-E6F716256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3468" y="3008389"/>
            <a:ext cx="10476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Glue</a:t>
            </a:r>
            <a:b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</a:br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Data Catalog</a:t>
            </a:r>
          </a:p>
        </p:txBody>
      </p:sp>
      <p:pic>
        <p:nvPicPr>
          <p:cNvPr id="21" name="Graphic 7">
            <a:extLst>
              <a:ext uri="{FF2B5EF4-FFF2-40B4-BE49-F238E27FC236}">
                <a16:creationId xmlns:a16="http://schemas.microsoft.com/office/drawing/2014/main" id="{842F7F70-935A-434A-BFDE-8D7890B52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640" y="264791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phic 9">
            <a:extLst>
              <a:ext uri="{FF2B5EF4-FFF2-40B4-BE49-F238E27FC236}">
                <a16:creationId xmlns:a16="http://schemas.microsoft.com/office/drawing/2014/main" id="{ABBD8B24-1955-BB4E-A133-A8D4E7C63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344" y="254302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phic 9">
            <a:extLst>
              <a:ext uri="{FF2B5EF4-FFF2-40B4-BE49-F238E27FC236}">
                <a16:creationId xmlns:a16="http://schemas.microsoft.com/office/drawing/2014/main" id="{5B1E53F0-B5F6-4744-B1E4-735D7DF38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67" y="3581729"/>
            <a:ext cx="530102" cy="530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17">
            <a:extLst>
              <a:ext uri="{FF2B5EF4-FFF2-40B4-BE49-F238E27FC236}">
                <a16:creationId xmlns:a16="http://schemas.microsoft.com/office/drawing/2014/main" id="{38452178-2169-2E42-9969-C0281B7D3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20" y="4119498"/>
            <a:ext cx="17971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Lake Formation</a:t>
            </a:r>
          </a:p>
        </p:txBody>
      </p:sp>
      <p:pic>
        <p:nvPicPr>
          <p:cNvPr id="25" name="Graphic 14">
            <a:extLst>
              <a:ext uri="{FF2B5EF4-FFF2-40B4-BE49-F238E27FC236}">
                <a16:creationId xmlns:a16="http://schemas.microsoft.com/office/drawing/2014/main" id="{03CFE0DA-7222-7240-9D26-C830D958A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20" y="4509935"/>
            <a:ext cx="530697" cy="530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17">
            <a:extLst>
              <a:ext uri="{FF2B5EF4-FFF2-40B4-BE49-F238E27FC236}">
                <a16:creationId xmlns:a16="http://schemas.microsoft.com/office/drawing/2014/main" id="{57C3E87C-C636-F342-A39E-6C1DA2434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923" y="4699110"/>
            <a:ext cx="13985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Athena</a:t>
            </a:r>
          </a:p>
        </p:txBody>
      </p:sp>
      <p:pic>
        <p:nvPicPr>
          <p:cNvPr id="27" name="Graphic 22">
            <a:extLst>
              <a:ext uri="{FF2B5EF4-FFF2-40B4-BE49-F238E27FC236}">
                <a16:creationId xmlns:a16="http://schemas.microsoft.com/office/drawing/2014/main" id="{9BC4B55D-67DD-5448-AE7E-59C7506A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31" y="5171229"/>
            <a:ext cx="530697" cy="530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17">
            <a:extLst>
              <a:ext uri="{FF2B5EF4-FFF2-40B4-BE49-F238E27FC236}">
                <a16:creationId xmlns:a16="http://schemas.microsoft.com/office/drawing/2014/main" id="{4B854758-7681-8848-8C2E-24BA4ED45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807" y="5313466"/>
            <a:ext cx="13985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EMR</a:t>
            </a:r>
          </a:p>
        </p:txBody>
      </p:sp>
      <p:pic>
        <p:nvPicPr>
          <p:cNvPr id="29" name="Graphic 7">
            <a:extLst>
              <a:ext uri="{FF2B5EF4-FFF2-40B4-BE49-F238E27FC236}">
                <a16:creationId xmlns:a16="http://schemas.microsoft.com/office/drawing/2014/main" id="{A898DF2F-8E75-BA4E-ACAE-BAB375A29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20" y="5833262"/>
            <a:ext cx="530697" cy="530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0">
            <a:extLst>
              <a:ext uri="{FF2B5EF4-FFF2-40B4-BE49-F238E27FC236}">
                <a16:creationId xmlns:a16="http://schemas.microsoft.com/office/drawing/2014/main" id="{54592BA6-EED4-4D4C-87F1-2DE03F5C8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8210" y="5984199"/>
            <a:ext cx="138406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QuickSight</a:t>
            </a: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717BFB7F-B2BE-8B41-BD38-F9F348933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073" y="4061662"/>
            <a:ext cx="116688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Data lake</a:t>
            </a:r>
          </a:p>
        </p:txBody>
      </p:sp>
      <p:pic>
        <p:nvPicPr>
          <p:cNvPr id="32" name="Graphic 6">
            <a:extLst>
              <a:ext uri="{FF2B5EF4-FFF2-40B4-BE49-F238E27FC236}">
                <a16:creationId xmlns:a16="http://schemas.microsoft.com/office/drawing/2014/main" id="{14EDF261-C712-3D46-9BCF-4DBEACDCD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460" y="355524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362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Management &amp; Governance, </a:t>
            </a: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Security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6" name="Google Shape;738;p139"/>
          <p:cNvGraphicFramePr/>
          <p:nvPr>
            <p:extLst>
              <p:ext uri="{D42A27DB-BD31-4B8C-83A1-F6EECF244321}">
                <p14:modId xmlns:p14="http://schemas.microsoft.com/office/powerpoint/2010/main" val="563189772"/>
              </p:ext>
            </p:extLst>
          </p:nvPr>
        </p:nvGraphicFramePr>
        <p:xfrm>
          <a:off x="285720" y="1388009"/>
          <a:ext cx="8406700" cy="465048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웹과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모바일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앱에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빠르고 손쉽게 사용자 가입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로그인 및 액세스 제어기능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수백만의 사용자 확장 가능과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소셜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자격 증명 공급자와 엔터프라이즈 자격 증명 공급자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(SAML 2.0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및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OpenID Connect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사용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)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을 통한 로그인 지원 가능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65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AWS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서비스 및 리소스에 대한 액세스와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ID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를 안전하게 관리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서비스 및 리소스 액세스 주체를 지정하고 세분화된 권한을 관리할 수 있음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34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인프라를 코드로 처리하여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서드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파티 리소스를 모델링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프로비저닝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관리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eksctl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CLI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을 통해 자동으로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EKS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클러스터 생성과 같은 복잡한 인프라 구축과 설정 시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CloudFormation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Stack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사용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기타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On-premise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에서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리소스 및 애플리케이션 관찰 기능으로 운영 가시성과 통찰력을 확보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모니터링 및 시스템 전체 성능 변경에 대응하며 리소스 사용률을 최적화하는 데 필요한 데이터와 로그에서 실행 가능한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인사이트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제공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Graphic 17">
            <a:extLst>
              <a:ext uri="{FF2B5EF4-FFF2-40B4-BE49-F238E27FC236}">
                <a16:creationId xmlns:a16="http://schemas.microsoft.com/office/drawing/2014/main" id="{29A4B8A3-9C63-104B-986C-E2796ED6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43" y="1864091"/>
            <a:ext cx="590376" cy="59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759C8A-7F9B-B748-9669-9799EF21C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7463" y="2022075"/>
            <a:ext cx="177604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Cognito</a:t>
            </a:r>
          </a:p>
        </p:txBody>
      </p:sp>
      <p:pic>
        <p:nvPicPr>
          <p:cNvPr id="13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43" y="2828599"/>
            <a:ext cx="590376" cy="59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id="{E6D95FBB-6754-2D45-B10F-73837D3E1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831" y="2967286"/>
            <a:ext cx="17662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Identity and Access Management (IAM)</a:t>
            </a:r>
          </a:p>
        </p:txBody>
      </p:sp>
      <p:pic>
        <p:nvPicPr>
          <p:cNvPr id="15" name="Graphic 21">
            <a:extLst>
              <a:ext uri="{FF2B5EF4-FFF2-40B4-BE49-F238E27FC236}">
                <a16:creationId xmlns:a16="http://schemas.microsoft.com/office/drawing/2014/main" id="{4320B773-4CEB-E940-A9DD-79DF6FCDE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43" y="3858758"/>
            <a:ext cx="590376" cy="59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2">
            <a:extLst>
              <a:ext uri="{FF2B5EF4-FFF2-40B4-BE49-F238E27FC236}">
                <a16:creationId xmlns:a16="http://schemas.microsoft.com/office/drawing/2014/main" id="{5CC1F16D-CB68-B24B-90B1-3A527B9AF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303" y="4050809"/>
            <a:ext cx="176620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CloudFormation</a:t>
            </a:r>
          </a:p>
        </p:txBody>
      </p:sp>
      <p:pic>
        <p:nvPicPr>
          <p:cNvPr id="17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43" y="5118749"/>
            <a:ext cx="590376" cy="59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F9D6EE48-441C-334D-8184-61EA0808B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831" y="5290826"/>
            <a:ext cx="173791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CloudWatch</a:t>
            </a:r>
          </a:p>
        </p:txBody>
      </p:sp>
    </p:spTree>
    <p:extLst>
      <p:ext uri="{BB962C8B-B14F-4D97-AF65-F5344CB8AC3E}">
        <p14:creationId xmlns:p14="http://schemas.microsoft.com/office/powerpoint/2010/main" val="55114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Application Integration</a:t>
            </a: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6" name="Google Shape;738;p139"/>
          <p:cNvGraphicFramePr/>
          <p:nvPr>
            <p:extLst>
              <p:ext uri="{D42A27DB-BD31-4B8C-83A1-F6EECF244321}">
                <p14:modId xmlns:p14="http://schemas.microsoft.com/office/powerpoint/2010/main" val="830215333"/>
              </p:ext>
            </p:extLst>
          </p:nvPr>
        </p:nvGraphicFramePr>
        <p:xfrm>
          <a:off x="285720" y="1388009"/>
          <a:ext cx="8406700" cy="50499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6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메시징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SMS,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이메일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및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모바일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푸시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알림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애플리케이션 간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(A2A),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사용자간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(A2P)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통신 모두를 위한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완전관리형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메시징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마이크로 서비스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분산 시스템 및 서버리스 애플리케이션을 위한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완전관리형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메시지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대기열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관리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오버헤드 제거로 애플리케이션을 신속하고 효율적으로 구축 및 확장이 가능하며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메시지를 안정적으로 전달하여 모든 메시지의 복사본 여러 개가 다중 가용 영역 전체에 중복으로 저장할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Apache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Airflow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를 위한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관리형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오케스트레이션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endParaRPr lang="en-US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Managed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Workflows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에서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Airflow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와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Python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을 사용하여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워크플로를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생성할 수 있음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해당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워크플로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실행용량을 자동으로 확장하여 사용자의 요구 사항을 충족하고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AWS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보안 서비스와 통합되어 데이터에 빠르고 안전하게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엑세스할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5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Lambda, ECS, SQS, </a:t>
                      </a:r>
                      <a:r>
                        <a:rPr lang="en-US" altLang="ko-KR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EventBridge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등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리소스를 탄력적인 비즈니스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워크플로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데이터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파이프라인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애플리케이션으로 구성할 수 있는 기각적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로우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코드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워크플로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35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이벤트 수신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필터링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변환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라우팅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및 전송 기능을 제공하는 서버리스 이벤트 버스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기존 시스템 또는 다른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SaaS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애플리케이션에서의 대규모 이벤트 기반 애플리케이션 구축 가능함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35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규모와 상관없이 개발자가 손쉽게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API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를 생성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게시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유지 관리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모니터링 및 보안 유지 할 수 있도록 하는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CORS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지원과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엑세스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제어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트래픽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관리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RESTful API,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Websocket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API,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컨테이너식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서버리스 워크로드 및 웹 애플리케이션 지원 가능함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Graphic 24">
            <a:extLst>
              <a:ext uri="{FF2B5EF4-FFF2-40B4-BE49-F238E27FC236}">
                <a16:creationId xmlns:a16="http://schemas.microsoft.com/office/drawing/2014/main" id="{3B648519-137D-9249-8386-436FF3FA4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2" y="1732213"/>
            <a:ext cx="545159" cy="54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1D3673E6-2484-1D47-BA43-93D3869B8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664" y="1732213"/>
            <a:ext cx="1686696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Simple Notification Service (Amazon SNS)</a:t>
            </a:r>
          </a:p>
        </p:txBody>
      </p:sp>
      <p:pic>
        <p:nvPicPr>
          <p:cNvPr id="13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89" y="2571671"/>
            <a:ext cx="545159" cy="54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B0C0180D-D147-D445-9DEB-CE3639F40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958" y="2635521"/>
            <a:ext cx="17044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Simple Queue Service (Amazon SQS)</a:t>
            </a:r>
          </a:p>
        </p:txBody>
      </p:sp>
      <p:pic>
        <p:nvPicPr>
          <p:cNvPr id="15" name="Graphic 17">
            <a:extLst>
              <a:ext uri="{FF2B5EF4-FFF2-40B4-BE49-F238E27FC236}">
                <a16:creationId xmlns:a16="http://schemas.microsoft.com/office/drawing/2014/main" id="{0653FD24-2B86-D54E-B72A-EDBDEF295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4" y="4230502"/>
            <a:ext cx="545159" cy="54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C7A69B04-7558-2B41-ADF0-336B92A47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7254" y="4378236"/>
            <a:ext cx="168669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Step Functions</a:t>
            </a:r>
          </a:p>
        </p:txBody>
      </p:sp>
      <p:pic>
        <p:nvPicPr>
          <p:cNvPr id="17" name="Graphic 19">
            <a:extLst>
              <a:ext uri="{FF2B5EF4-FFF2-40B4-BE49-F238E27FC236}">
                <a16:creationId xmlns:a16="http://schemas.microsoft.com/office/drawing/2014/main" id="{820E96C4-59EB-2648-98B1-156ACC2C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0" y="4883856"/>
            <a:ext cx="545159" cy="54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C9BB1F7E-248D-424E-8B74-0C0C9C2B1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2328" y="5033324"/>
            <a:ext cx="170440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EventBridge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9703434-C91B-5F42-BD5A-2F0F5AFDD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2365" y="3512398"/>
            <a:ext cx="21484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Managed Workflows for Apache Airflow(MWAA)</a:t>
            </a:r>
          </a:p>
        </p:txBody>
      </p:sp>
      <p:pic>
        <p:nvPicPr>
          <p:cNvPr id="20" name="Graphic 15">
            <a:extLst>
              <a:ext uri="{FF2B5EF4-FFF2-40B4-BE49-F238E27FC236}">
                <a16:creationId xmlns:a16="http://schemas.microsoft.com/office/drawing/2014/main" id="{D088A321-EF04-9B41-B1E4-AF66D4EBAA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92095" y="3439874"/>
            <a:ext cx="545159" cy="545159"/>
          </a:xfrm>
          <a:prstGeom prst="rect">
            <a:avLst/>
          </a:prstGeom>
        </p:spPr>
      </p:pic>
      <p:pic>
        <p:nvPicPr>
          <p:cNvPr id="21" name="Graphic 17">
            <a:extLst>
              <a:ext uri="{FF2B5EF4-FFF2-40B4-BE49-F238E27FC236}">
                <a16:creationId xmlns:a16="http://schemas.microsoft.com/office/drawing/2014/main" id="{847A7472-D977-624B-9A30-47A44C4FD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670689" y="5666031"/>
            <a:ext cx="545159" cy="54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004BE815-88F2-474B-8554-6940E19F3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624" y="5791735"/>
            <a:ext cx="166781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API Gateway</a:t>
            </a:r>
          </a:p>
        </p:txBody>
      </p:sp>
    </p:spTree>
    <p:extLst>
      <p:ext uri="{BB962C8B-B14F-4D97-AF65-F5344CB8AC3E}">
        <p14:creationId xmlns:p14="http://schemas.microsoft.com/office/powerpoint/2010/main" val="42703925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31379</TotalTime>
  <Words>3109</Words>
  <Application>Microsoft Office PowerPoint</Application>
  <PresentationFormat>화면 슬라이드 쇼(4:3)</PresentationFormat>
  <Paragraphs>490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Amazon Ember</vt:lpstr>
      <vt:lpstr>Gulim</vt:lpstr>
      <vt:lpstr>맑은 고딕</vt:lpstr>
      <vt:lpstr>맑은 고딕</vt:lpstr>
      <vt:lpstr>티머니 둥근바람 ExtraBold</vt:lpstr>
      <vt:lpstr>티머니 둥근바람 Regular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박문수</dc:creator>
  <cp:lastModifiedBy>YEIN</cp:lastModifiedBy>
  <cp:revision>828</cp:revision>
  <dcterms:created xsi:type="dcterms:W3CDTF">2009-01-28T06:54:18Z</dcterms:created>
  <dcterms:modified xsi:type="dcterms:W3CDTF">2024-02-27T15:42:49Z</dcterms:modified>
</cp:coreProperties>
</file>